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3"/>
  </p:notesMasterIdLst>
  <p:sldIdLst>
    <p:sldId id="329" r:id="rId2"/>
    <p:sldId id="258" r:id="rId3"/>
    <p:sldId id="331" r:id="rId4"/>
    <p:sldId id="336" r:id="rId5"/>
    <p:sldId id="333" r:id="rId6"/>
    <p:sldId id="332" r:id="rId7"/>
    <p:sldId id="260" r:id="rId8"/>
    <p:sldId id="337" r:id="rId9"/>
    <p:sldId id="261" r:id="rId10"/>
    <p:sldId id="262" r:id="rId11"/>
    <p:sldId id="263" r:id="rId12"/>
    <p:sldId id="264" r:id="rId13"/>
    <p:sldId id="291" r:id="rId14"/>
    <p:sldId id="265" r:id="rId15"/>
    <p:sldId id="266" r:id="rId16"/>
    <p:sldId id="267" r:id="rId17"/>
    <p:sldId id="268" r:id="rId18"/>
    <p:sldId id="292" r:id="rId19"/>
    <p:sldId id="338" r:id="rId20"/>
    <p:sldId id="289" r:id="rId21"/>
    <p:sldId id="269" r:id="rId22"/>
    <p:sldId id="270" r:id="rId23"/>
    <p:sldId id="271" r:id="rId24"/>
    <p:sldId id="293" r:id="rId25"/>
    <p:sldId id="296" r:id="rId26"/>
    <p:sldId id="334" r:id="rId27"/>
    <p:sldId id="272" r:id="rId28"/>
    <p:sldId id="290" r:id="rId29"/>
    <p:sldId id="299" r:id="rId30"/>
    <p:sldId id="300" r:id="rId31"/>
    <p:sldId id="298" r:id="rId32"/>
    <p:sldId id="273" r:id="rId33"/>
    <p:sldId id="274" r:id="rId34"/>
    <p:sldId id="275" r:id="rId35"/>
    <p:sldId id="276" r:id="rId36"/>
    <p:sldId id="301" r:id="rId37"/>
    <p:sldId id="302" r:id="rId38"/>
    <p:sldId id="303" r:id="rId39"/>
    <p:sldId id="304" r:id="rId40"/>
    <p:sldId id="297" r:id="rId41"/>
    <p:sldId id="279" r:id="rId42"/>
    <p:sldId id="307" r:id="rId43"/>
    <p:sldId id="308" r:id="rId44"/>
    <p:sldId id="309" r:id="rId45"/>
    <p:sldId id="313" r:id="rId46"/>
    <p:sldId id="314" r:id="rId47"/>
    <p:sldId id="312" r:id="rId48"/>
    <p:sldId id="310" r:id="rId49"/>
    <p:sldId id="315" r:id="rId50"/>
    <p:sldId id="316" r:id="rId51"/>
    <p:sldId id="311" r:id="rId52"/>
    <p:sldId id="305" r:id="rId53"/>
    <p:sldId id="306" r:id="rId54"/>
    <p:sldId id="317" r:id="rId55"/>
    <p:sldId id="318" r:id="rId56"/>
    <p:sldId id="319" r:id="rId57"/>
    <p:sldId id="339" r:id="rId58"/>
    <p:sldId id="286" r:id="rId59"/>
    <p:sldId id="320" r:id="rId60"/>
    <p:sldId id="321" r:id="rId61"/>
    <p:sldId id="322" r:id="rId62"/>
    <p:sldId id="323" r:id="rId63"/>
    <p:sldId id="324" r:id="rId64"/>
    <p:sldId id="326" r:id="rId65"/>
    <p:sldId id="325" r:id="rId66"/>
    <p:sldId id="327" r:id="rId67"/>
    <p:sldId id="328" r:id="rId68"/>
    <p:sldId id="295" r:id="rId69"/>
    <p:sldId id="288" r:id="rId70"/>
    <p:sldId id="330" r:id="rId71"/>
    <p:sldId id="335" r:id="rId7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CCFFFF"/>
    <a:srgbClr val="FFFFCC"/>
    <a:srgbClr val="FFCC99"/>
    <a:srgbClr val="FFCCFF"/>
    <a:srgbClr val="CCFFCC"/>
    <a:srgbClr val="8EDA8E"/>
    <a:srgbClr val="993300"/>
    <a:srgbClr val="0080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 autoAdjust="0"/>
    <p:restoredTop sz="94667" autoAdjust="0"/>
  </p:normalViewPr>
  <p:slideViewPr>
    <p:cSldViewPr>
      <p:cViewPr>
        <p:scale>
          <a:sx n="70" d="100"/>
          <a:sy n="70" d="100"/>
        </p:scale>
        <p:origin x="-1386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FF5542B-3BD5-42EB-9DD7-F7ECD04DED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13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CFB929-9AAC-40C5-B28B-054DD9662227}" type="slidenum">
              <a:rPr lang="en-US"/>
              <a:pPr/>
              <a:t>7</a:t>
            </a:fld>
            <a:endParaRPr lang="en-US"/>
          </a:p>
        </p:txBody>
      </p:sp>
      <p:sp>
        <p:nvSpPr>
          <p:cNvPr id="4608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457200" eaLnBrk="1" hangingPunct="1">
              <a:spcBef>
                <a:spcPct val="0"/>
              </a:spcBef>
            </a:pPr>
            <a:endParaRPr lang="en-CA" dirty="0" smtClean="0"/>
          </a:p>
        </p:txBody>
      </p:sp>
      <p:sp>
        <p:nvSpPr>
          <p:cNvPr id="4608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C5C8985-1BB7-4793-8DE0-912ED75E2A62}" type="slidenum">
              <a:rPr lang="en-US" sz="1200">
                <a:latin typeface="Calibri" pitchFamily="34" charset="0"/>
              </a:rPr>
              <a:pPr algn="r"/>
              <a:t>7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F5542B-3BD5-42EB-9DD7-F7ECD04DED57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F5542B-3BD5-42EB-9DD7-F7ECD04DED57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CA" dirty="0" smtClean="0"/>
              <a:t>Subtle consequence of exposing warp in functional simulator: </a:t>
            </a:r>
          </a:p>
          <a:p>
            <a:pPr eaLnBrk="1" hangingPunct="1"/>
            <a:r>
              <a:rPr lang="en-CA" dirty="0" smtClean="0"/>
              <a:t>- Has to support for warp divergence as well</a:t>
            </a: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B4C2AE-5AFC-4C27-A872-83F6299853DD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CA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F8F6AA-9280-471C-B9E4-D58B88F1D0A4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Recall the GPGPU-</a:t>
            </a:r>
            <a:r>
              <a:rPr lang="en-CA" dirty="0" err="1" smtClean="0"/>
              <a:t>Sim</a:t>
            </a:r>
            <a:r>
              <a:rPr lang="en-CA" baseline="0" dirty="0" smtClean="0"/>
              <a:t> thread we showed you earlier? Here is now the </a:t>
            </a:r>
            <a:r>
              <a:rPr lang="en-CA" baseline="0" dirty="0" err="1" smtClean="0"/>
              <a:t>gpgpu_sim</a:t>
            </a:r>
            <a:r>
              <a:rPr lang="en-CA" baseline="0" dirty="0" smtClean="0"/>
              <a:t> class interfaces with it.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F5542B-3BD5-42EB-9DD7-F7ECD04DED57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804D56-7333-40E4-9B1E-6B9C811682C5}" type="slidenum">
              <a:rPr lang="en-US"/>
              <a:pPr/>
              <a:t>35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F5542B-3BD5-42EB-9DD7-F7ECD04DED57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The components are organized</a:t>
            </a:r>
            <a:r>
              <a:rPr lang="en-CA" baseline="0" dirty="0" smtClean="0"/>
              <a:t> into stages.</a:t>
            </a:r>
          </a:p>
          <a:p>
            <a:r>
              <a:rPr lang="en-CA" baseline="0" dirty="0" smtClean="0"/>
              <a:t>The reverse order calling is a classic trick used by other cycle-level simulators as well.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F5542B-3BD5-42EB-9DD7-F7ECD04DED57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CA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9D2E53-DD03-448E-AFFA-83A1222FC8F5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err="1" smtClean="0"/>
              <a:t>ptx_fetch_inst</a:t>
            </a:r>
            <a:r>
              <a:rPr lang="en-CA" dirty="0" smtClean="0"/>
              <a:t>(pc) returns a pointer to </a:t>
            </a:r>
            <a:r>
              <a:rPr lang="en-CA" dirty="0" err="1" smtClean="0"/>
              <a:t>ptx_instruction</a:t>
            </a:r>
            <a:r>
              <a:rPr lang="en-CA" dirty="0" smtClean="0"/>
              <a:t>. which is cast</a:t>
            </a:r>
            <a:r>
              <a:rPr lang="en-CA" baseline="0" dirty="0" smtClean="0"/>
              <a:t> into warp_inst_t*.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F5542B-3BD5-42EB-9DD7-F7ECD04DED57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5a &amp; b.</a:t>
            </a:r>
            <a:fld id="{37A0992A-3AD4-4EA3-8338-5E35BDF3E19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048000" y="6381750"/>
            <a:ext cx="30480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5a &amp; b.</a:t>
            </a:r>
            <a:fld id="{7B5E742B-8E6C-4F84-A040-4047DE1331F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5a &amp; b.</a:t>
            </a:r>
            <a:fld id="{A36D364C-C320-4C56-8796-7C071B9857F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5a &amp; b.</a:t>
            </a:r>
            <a:fld id="{5AB7774A-6960-40D1-BC05-05366E169F0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5a &amp; b.</a:t>
            </a:r>
            <a:fld id="{7E955FE1-A3EB-4A0C-9481-56C15F6931B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5a &amp; b.</a:t>
            </a:r>
            <a:fld id="{4191E65B-707D-4D96-A679-31F1D7A26C2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5a &amp; b.</a:t>
            </a:r>
            <a:fld id="{28AA2D9D-2AEF-411F-B51B-67DB3C84865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5a &amp; b.</a:t>
            </a:r>
            <a:fld id="{D7ED7EB2-6DC9-4318-A553-61A0A8E6511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5a &amp; b.</a:t>
            </a:r>
            <a:fld id="{0D578D01-9146-4CD7-BED0-D052C5B3837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5a &amp; b.</a:t>
            </a:r>
            <a:fld id="{6333FE91-76F4-4B40-A840-DF3D303F575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5a &amp; b.</a:t>
            </a:r>
            <a:fld id="{E1E1419F-A294-47A8-87BA-6C00EC30646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B2B2B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81750"/>
            <a:ext cx="3048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B2B2B2"/>
                </a:solidFill>
              </a:defRPr>
            </a:lvl1pPr>
          </a:lstStyle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B2B2B2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5a &amp; b.</a:t>
            </a:r>
            <a:fld id="{AE123162-F935-4340-B6BE-9DEE922E26C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en-CA" dirty="0" smtClean="0"/>
              <a:t>Overview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5AB7774A-6960-40D1-BC05-05366E169F0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9718208"/>
              </p:ext>
            </p:extLst>
          </p:nvPr>
        </p:nvGraphicFramePr>
        <p:xfrm>
          <a:off x="381000" y="609600"/>
          <a:ext cx="8406076" cy="607608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609600"/>
                <a:gridCol w="6553200"/>
                <a:gridCol w="1243276"/>
              </a:tblGrid>
              <a:tr h="381000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Brief Background on GPU Computing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40mins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2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GPGPU-</a:t>
                      </a:r>
                      <a:r>
                        <a:rPr lang="en-CA" sz="2400" dirty="0" err="1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Sim</a:t>
                      </a:r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 Overview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30mins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Demo</a:t>
                      </a:r>
                      <a:r>
                        <a:rPr lang="en-CA" sz="2400" baseline="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 1: Setup and Run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15mins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algn="ctr"/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Break (10:00 – 10:30am)</a:t>
                      </a:r>
                      <a:endParaRPr lang="en-CA" sz="18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4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Microarchitecture Timing Model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85mins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Lunch (12:00 – 1:00pm)</a:t>
                      </a: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Software Organization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25mins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Timing</a:t>
                      </a:r>
                      <a:r>
                        <a:rPr lang="en-CA" sz="2400" baseline="0" dirty="0" smtClean="0"/>
                        <a:t> Model (Software)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5c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Power </a:t>
                      </a:r>
                      <a:r>
                        <a:rPr lang="en-CA" sz="2400" dirty="0" smtClean="0"/>
                        <a:t>Model: </a:t>
                      </a:r>
                      <a:r>
                        <a:rPr lang="en-CA" sz="2400" baseline="0" dirty="0" err="1" smtClean="0"/>
                        <a:t>GPUWattch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45mins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 Break (3:00 –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3:30pm)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6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The GPU Design Space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Demo 2: Debugging Tool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Demo 3: Visualizing</a:t>
                      </a:r>
                      <a:r>
                        <a:rPr lang="en-CA" sz="2400" baseline="0" dirty="0" smtClean="0"/>
                        <a:t> Performance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8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Extending GPGPU-Sim (with</a:t>
                      </a:r>
                      <a:r>
                        <a:rPr lang="en-CA" sz="2400" baseline="0" dirty="0" smtClean="0"/>
                        <a:t> </a:t>
                      </a:r>
                      <a:r>
                        <a:rPr lang="en-CA" sz="2400" baseline="0" dirty="0" err="1" smtClean="0"/>
                        <a:t>GPUWattch</a:t>
                      </a:r>
                      <a:r>
                        <a:rPr lang="en-CA" sz="2400" baseline="0" dirty="0" smtClean="0"/>
                        <a:t>)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9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Wrap Up</a:t>
                      </a:r>
                      <a:r>
                        <a:rPr lang="en-CA" sz="2400" baseline="0" dirty="0" smtClean="0"/>
                        <a:t> and Discussion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6147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6149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eaLnBrk="1" hangingPunct="1"/>
            <a:r>
              <a:rPr lang="en-CA" dirty="0" smtClean="0">
                <a:solidFill>
                  <a:srgbClr val="000000"/>
                </a:solidFill>
              </a:rPr>
              <a:t>Interface to CUDA/</a:t>
            </a:r>
            <a:r>
              <a:rPr lang="en-CA" dirty="0" err="1" smtClean="0">
                <a:solidFill>
                  <a:srgbClr val="000000"/>
                </a:solidFill>
              </a:rPr>
              <a:t>OpenCL</a:t>
            </a:r>
            <a:r>
              <a:rPr lang="en-CA" dirty="0" smtClean="0">
                <a:solidFill>
                  <a:srgbClr val="000000"/>
                </a:solidFill>
              </a:rPr>
              <a:t> API</a:t>
            </a:r>
          </a:p>
        </p:txBody>
      </p:sp>
      <p:sp>
        <p:nvSpPr>
          <p:cNvPr id="6150" name="Text Placeholder 2"/>
          <p:cNvSpPr>
            <a:spLocks noGrp="1"/>
          </p:cNvSpPr>
          <p:nvPr>
            <p:ph type="body" idx="4294967295"/>
          </p:nvPr>
        </p:nvSpPr>
        <p:spPr>
          <a:xfrm>
            <a:off x="457200" y="990600"/>
            <a:ext cx="8229600" cy="5334000"/>
          </a:xfrm>
        </p:spPr>
        <p:txBody>
          <a:bodyPr/>
          <a:lstStyle/>
          <a:p>
            <a:pPr eaLnBrk="1" hangingPunct="1"/>
            <a:r>
              <a:rPr lang="en-CA" sz="2800" dirty="0" smtClean="0"/>
              <a:t>We implement versions of </a:t>
            </a:r>
            <a:r>
              <a:rPr lang="en-CA" sz="2800" dirty="0" err="1" smtClean="0"/>
              <a:t>OpenCL</a:t>
            </a:r>
            <a:r>
              <a:rPr lang="en-CA" sz="2800" dirty="0" smtClean="0"/>
              <a:t> / CUDA interface calls in a new DLL. </a:t>
            </a:r>
          </a:p>
          <a:p>
            <a:pPr eaLnBrk="1" hangingPunct="1"/>
            <a:r>
              <a:rPr lang="en-CA" sz="2800" dirty="0" smtClean="0"/>
              <a:t>Adjust LD_LIBRARY_PATH and CUDA/</a:t>
            </a:r>
            <a:r>
              <a:rPr lang="en-CA" sz="2800" dirty="0" err="1" smtClean="0"/>
              <a:t>OpenCL</a:t>
            </a:r>
            <a:r>
              <a:rPr lang="en-CA" sz="2800" dirty="0" smtClean="0"/>
              <a:t> application runs on simulator rather than GPU hardware.   </a:t>
            </a:r>
          </a:p>
          <a:p>
            <a:pPr eaLnBrk="1" hangingPunct="1"/>
            <a:endParaRPr lang="en-CA" sz="2800" dirty="0" smtClean="0"/>
          </a:p>
          <a:p>
            <a:pPr eaLnBrk="1" hangingPunct="1"/>
            <a:endParaRPr lang="en-CA" sz="2800" dirty="0" smtClean="0"/>
          </a:p>
          <a:p>
            <a:pPr eaLnBrk="1" hangingPunct="1"/>
            <a:endParaRPr lang="en-CA" sz="2800" dirty="0" smtClean="0"/>
          </a:p>
          <a:p>
            <a:pPr eaLnBrk="1" hangingPunct="1"/>
            <a:r>
              <a:rPr lang="en-CA" sz="2800" dirty="0" smtClean="0"/>
              <a:t>Given our research focus, we have implemented only what was required to get applications we were interested in running.   </a:t>
            </a:r>
          </a:p>
          <a:p>
            <a:pPr eaLnBrk="1" hangingPunct="1"/>
            <a:endParaRPr lang="en-CA" sz="2400" dirty="0" smtClean="0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1828800" y="3429000"/>
            <a:ext cx="1905000" cy="990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/>
            <a:r>
              <a:rPr lang="en-US" sz="2000" b="1"/>
              <a:t>CUDA</a:t>
            </a:r>
          </a:p>
          <a:p>
            <a:pPr algn="ctr"/>
            <a:r>
              <a:rPr lang="en-US" sz="2000" b="1"/>
              <a:t>Application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5791200" y="2971800"/>
            <a:ext cx="1905000" cy="6858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CUDA 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Runtime Library</a:t>
            </a:r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 rot="-990262">
            <a:off x="3657600" y="3352800"/>
            <a:ext cx="2209800" cy="533400"/>
          </a:xfrm>
          <a:prstGeom prst="leftRightArrow">
            <a:avLst>
              <a:gd name="adj1" fmla="val 50000"/>
              <a:gd name="adj2" fmla="val 82857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  <a:latin typeface="Arial Narrow" pitchFamily="34" charset="0"/>
              </a:rPr>
              <a:t>libcudart.so</a:t>
            </a: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5791200" y="4038600"/>
            <a:ext cx="1905000" cy="685800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GPGPU-Sim</a:t>
            </a:r>
          </a:p>
        </p:txBody>
      </p:sp>
      <p:sp>
        <p:nvSpPr>
          <p:cNvPr id="6155" name="AutoShape 11"/>
          <p:cNvSpPr>
            <a:spLocks noChangeArrowheads="1"/>
          </p:cNvSpPr>
          <p:nvPr/>
        </p:nvSpPr>
        <p:spPr bwMode="auto">
          <a:xfrm rot="3324619">
            <a:off x="4876800" y="3733800"/>
            <a:ext cx="457200" cy="381000"/>
          </a:xfrm>
          <a:custGeom>
            <a:avLst/>
            <a:gdLst>
              <a:gd name="T0" fmla="*/ 348890 w 21600"/>
              <a:gd name="T1" fmla="*/ 28504 h 21600"/>
              <a:gd name="T2" fmla="*/ 152082 w 21600"/>
              <a:gd name="T3" fmla="*/ 62636 h 21600"/>
              <a:gd name="T4" fmla="*/ 288734 w 21600"/>
              <a:gd name="T5" fmla="*/ 109502 h 21600"/>
              <a:gd name="T6" fmla="*/ 514350 w 21600"/>
              <a:gd name="T7" fmla="*/ 190500 h 21600"/>
              <a:gd name="T8" fmla="*/ 400050 w 21600"/>
              <a:gd name="T9" fmla="*/ 285750 h 21600"/>
              <a:gd name="T10" fmla="*/ 285750 w 21600"/>
              <a:gd name="T11" fmla="*/ 19050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9963" y="5399"/>
                  <a:pt x="9138" y="5594"/>
                  <a:pt x="8390" y="5967"/>
                </a:cubicBezTo>
                <a:lnTo>
                  <a:pt x="5981" y="1134"/>
                </a:lnTo>
                <a:cubicBezTo>
                  <a:pt x="7477" y="388"/>
                  <a:pt x="9127" y="-1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0D578D01-9146-4CD7-BED0-D052C5B3837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7171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7173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pPr eaLnBrk="1" hangingPunct="1"/>
            <a:r>
              <a:rPr lang="en-CA" smtClean="0">
                <a:solidFill>
                  <a:srgbClr val="000000"/>
                </a:solidFill>
              </a:rPr>
              <a:t>Interface to CUDA API</a:t>
            </a:r>
          </a:p>
        </p:txBody>
      </p:sp>
      <p:sp>
        <p:nvSpPr>
          <p:cNvPr id="7174" name="Text Placeholder 2"/>
          <p:cNvSpPr>
            <a:spLocks noGrp="1"/>
          </p:cNvSpPr>
          <p:nvPr>
            <p:ph type="body" idx="4294967295"/>
          </p:nvPr>
        </p:nvSpPr>
        <p:spPr>
          <a:xfrm>
            <a:off x="304800" y="914400"/>
            <a:ext cx="8229600" cy="464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CA" sz="2000" smtClean="0"/>
              <a:t>     Example of interface code between host and simulator.   T</a:t>
            </a:r>
            <a:r>
              <a:rPr lang="en-US" sz="2000" smtClean="0"/>
              <a:t>h</a:t>
            </a:r>
            <a:r>
              <a:rPr lang="en-CA" sz="2000" smtClean="0"/>
              <a:t>is is the code that actually starts running the functional and timing models.  Call to cudaLaunch is generated by nvcc from “&lt;&lt;&lt;&gt;&gt;&gt;” notation.   </a:t>
            </a: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381000" y="2209800"/>
            <a:ext cx="8378825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Courier New" pitchFamily="49" charset="0"/>
              </a:rPr>
              <a:t>__host__ cudaError_t CUDARTAPI cudaLaunch( const char *hostFun )</a:t>
            </a:r>
          </a:p>
          <a:p>
            <a:r>
              <a:rPr lang="en-US" sz="1200">
                <a:latin typeface="Courier New" pitchFamily="49" charset="0"/>
              </a:rPr>
              <a:t>{</a:t>
            </a:r>
          </a:p>
          <a:p>
            <a:r>
              <a:rPr lang="en-US" sz="1200">
                <a:latin typeface="Courier New" pitchFamily="49" charset="0"/>
              </a:rPr>
              <a:t>	CUctx_st* context = GPGPUSim_Context();</a:t>
            </a:r>
          </a:p>
          <a:p>
            <a:r>
              <a:rPr lang="en-US" sz="1200">
                <a:latin typeface="Courier New" pitchFamily="49" charset="0"/>
              </a:rPr>
              <a:t>	char *mode = getenv("PTX_SIM_MODE_FUNC");</a:t>
            </a:r>
          </a:p>
          <a:p>
            <a:r>
              <a:rPr lang="en-US" sz="1200">
                <a:latin typeface="Courier New" pitchFamily="49" charset="0"/>
              </a:rPr>
              <a:t>	if( mode )</a:t>
            </a:r>
          </a:p>
          <a:p>
            <a:r>
              <a:rPr lang="en-US" sz="1200">
                <a:latin typeface="Courier New" pitchFamily="49" charset="0"/>
              </a:rPr>
              <a:t>		sscanf(mode,"%u", &amp;g_ptx_sim_mode);</a:t>
            </a:r>
          </a:p>
          <a:p>
            <a:r>
              <a:rPr lang="en-US" sz="1200">
                <a:latin typeface="Courier New" pitchFamily="49" charset="0"/>
              </a:rPr>
              <a:t>	gpgpusim_ptx_assert( !g_cuda_launch_stack.empty(), "empty launch stack" );</a:t>
            </a:r>
          </a:p>
          <a:p>
            <a:r>
              <a:rPr lang="en-US" sz="1200">
                <a:latin typeface="Courier New" pitchFamily="49" charset="0"/>
              </a:rPr>
              <a:t>	</a:t>
            </a:r>
            <a:r>
              <a:rPr lang="en-US" sz="1200" b="1">
                <a:solidFill>
                  <a:srgbClr val="FF0000"/>
                </a:solidFill>
                <a:latin typeface="Courier New" pitchFamily="49" charset="0"/>
              </a:rPr>
              <a:t>kernel_config config = g_cuda_launch_stack.back();</a:t>
            </a:r>
          </a:p>
          <a:p>
            <a:r>
              <a:rPr lang="en-US" sz="1200">
                <a:latin typeface="Courier New" pitchFamily="49" charset="0"/>
              </a:rPr>
              <a:t>	struct CUstream_st *stream = config.get_stream();</a:t>
            </a:r>
          </a:p>
          <a:p>
            <a:r>
              <a:rPr lang="en-US" sz="1200">
                <a:latin typeface="Courier New" pitchFamily="49" charset="0"/>
              </a:rPr>
              <a:t>	printf("\nGPGPU-Sim PTX: cudaLaunch for 0x%p (mode=%s) on stream %u\n", ... );</a:t>
            </a:r>
          </a:p>
          <a:p>
            <a:r>
              <a:rPr lang="en-US" sz="1200">
                <a:latin typeface="Courier New" pitchFamily="49" charset="0"/>
              </a:rPr>
              <a:t>	kernel_info_t *grid = </a:t>
            </a:r>
            <a:r>
              <a:rPr lang="en-US" sz="1200" b="1">
                <a:solidFill>
                  <a:srgbClr val="FF0000"/>
                </a:solidFill>
                <a:latin typeface="Courier New" pitchFamily="49" charset="0"/>
              </a:rPr>
              <a:t>gpgpu_cuda_ptx_sim_init_grid</a:t>
            </a:r>
            <a:r>
              <a:rPr lang="en-US" sz="1200">
                <a:latin typeface="Courier New" pitchFamily="49" charset="0"/>
              </a:rPr>
              <a:t>(hostFun,config.get_args(),</a:t>
            </a:r>
          </a:p>
          <a:p>
            <a:r>
              <a:rPr lang="en-US" sz="1200">
                <a:latin typeface="Courier New" pitchFamily="49" charset="0"/>
              </a:rPr>
              <a:t>                                                             config.grid_dim(),</a:t>
            </a:r>
          </a:p>
          <a:p>
            <a:r>
              <a:rPr lang="en-US" sz="1200">
                <a:latin typeface="Courier New" pitchFamily="49" charset="0"/>
              </a:rPr>
              <a:t>                                                             config.block_dim(),context);</a:t>
            </a:r>
          </a:p>
          <a:p>
            <a:r>
              <a:rPr lang="en-US" sz="1200">
                <a:latin typeface="Courier New" pitchFamily="49" charset="0"/>
              </a:rPr>
              <a:t>	std::string kname = grid-&gt;name();</a:t>
            </a:r>
          </a:p>
          <a:p>
            <a:r>
              <a:rPr lang="en-US" sz="1200">
                <a:latin typeface="Courier New" pitchFamily="49" charset="0"/>
              </a:rPr>
              <a:t>	dim3 gridDim = config.grid_dim();</a:t>
            </a:r>
          </a:p>
          <a:p>
            <a:r>
              <a:rPr lang="en-US" sz="1200">
                <a:latin typeface="Courier New" pitchFamily="49" charset="0"/>
              </a:rPr>
              <a:t>	dim3 blockDim = config.block_dim();</a:t>
            </a:r>
          </a:p>
          <a:p>
            <a:r>
              <a:rPr lang="en-US" sz="1200">
                <a:latin typeface="Courier New" pitchFamily="49" charset="0"/>
              </a:rPr>
              <a:t>	printf("GPGPU-Sim PTX: pushing kernel \'%s\' to stream %u, ... );</a:t>
            </a:r>
          </a:p>
          <a:p>
            <a:r>
              <a:rPr lang="en-US" sz="1200">
                <a:latin typeface="Courier New" pitchFamily="49" charset="0"/>
              </a:rPr>
              <a:t>	</a:t>
            </a:r>
            <a:r>
              <a:rPr lang="en-US" sz="1200" b="1">
                <a:solidFill>
                  <a:srgbClr val="FF0000"/>
                </a:solidFill>
                <a:latin typeface="Courier New" pitchFamily="49" charset="0"/>
              </a:rPr>
              <a:t>stream_operation op(grid,g_ptx_sim_mode,stream);</a:t>
            </a:r>
          </a:p>
          <a:p>
            <a:r>
              <a:rPr lang="en-US" sz="1200" b="1">
                <a:solidFill>
                  <a:srgbClr val="FF0000"/>
                </a:solidFill>
                <a:latin typeface="Courier New" pitchFamily="49" charset="0"/>
              </a:rPr>
              <a:t>	g_stream_manager-&gt;push(op);</a:t>
            </a:r>
          </a:p>
          <a:p>
            <a:r>
              <a:rPr lang="en-US" sz="1200">
                <a:latin typeface="Courier New" pitchFamily="49" charset="0"/>
              </a:rPr>
              <a:t>	g_cuda_launch_stack.pop_back();</a:t>
            </a:r>
          </a:p>
          <a:p>
            <a:r>
              <a:rPr lang="en-US" sz="1200">
                <a:latin typeface="Courier New" pitchFamily="49" charset="0"/>
              </a:rPr>
              <a:t>	return g_last_cudaError = cudaSuccess;</a:t>
            </a:r>
          </a:p>
          <a:p>
            <a:r>
              <a:rPr lang="en-US" sz="1200">
                <a:latin typeface="Courier New" pitchFamily="49" charset="0"/>
              </a:rPr>
              <a:t>}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0D578D01-9146-4CD7-BED0-D052C5B3837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8195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8197" name="Title 1"/>
          <p:cNvSpPr>
            <a:spLocks noGrp="1"/>
          </p:cNvSpPr>
          <p:nvPr>
            <p:ph type="title" idx="4294967295"/>
          </p:nvPr>
        </p:nvSpPr>
        <p:spPr>
          <a:xfrm>
            <a:off x="533400" y="228600"/>
            <a:ext cx="8229600" cy="838200"/>
          </a:xfrm>
        </p:spPr>
        <p:txBody>
          <a:bodyPr/>
          <a:lstStyle/>
          <a:p>
            <a:pPr eaLnBrk="1" hangingPunct="1"/>
            <a:r>
              <a:rPr lang="en-CA" smtClean="0"/>
              <a:t>GPGPU-Sim Startup Details</a:t>
            </a:r>
          </a:p>
        </p:txBody>
      </p:sp>
      <p:sp>
        <p:nvSpPr>
          <p:cNvPr id="8198" name="Text Placeholder 2"/>
          <p:cNvSpPr>
            <a:spLocks noGrp="1"/>
          </p:cNvSpPr>
          <p:nvPr>
            <p:ph type="body" idx="4294967295"/>
          </p:nvPr>
        </p:nvSpPr>
        <p:spPr>
          <a:xfrm>
            <a:off x="457200" y="1219200"/>
            <a:ext cx="8229600" cy="5181600"/>
          </a:xfrm>
        </p:spPr>
        <p:txBody>
          <a:bodyPr/>
          <a:lstStyle/>
          <a:p>
            <a:pPr marL="514350" indent="-514350" defTabSz="45720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en-CA" sz="2400" dirty="0" smtClean="0"/>
              <a:t>Some CUDA code called before main() during initialization of global variables.  __</a:t>
            </a:r>
            <a:r>
              <a:rPr lang="en-CA" sz="2400" dirty="0" err="1" smtClean="0"/>
              <a:t>cudaRegisterFunction</a:t>
            </a:r>
            <a:r>
              <a:rPr lang="en-CA" sz="2400" dirty="0" smtClean="0"/>
              <a:t>, __</a:t>
            </a:r>
            <a:r>
              <a:rPr lang="en-CA" sz="2400" dirty="0" err="1" smtClean="0"/>
              <a:t>cudaRegisterVar</a:t>
            </a:r>
            <a:r>
              <a:rPr lang="en-CA" sz="2400" dirty="0" smtClean="0"/>
              <a:t> </a:t>
            </a:r>
            <a:br>
              <a:rPr lang="en-CA" sz="2400" dirty="0" smtClean="0"/>
            </a:br>
            <a:r>
              <a:rPr lang="en-CA" sz="2400" dirty="0" smtClean="0"/>
              <a:t>These provide information about device code </a:t>
            </a:r>
            <a:br>
              <a:rPr lang="en-CA" sz="2400" dirty="0" smtClean="0"/>
            </a:br>
            <a:r>
              <a:rPr lang="en-CA" sz="2400" dirty="0" smtClean="0"/>
              <a:t>(and how to call it).</a:t>
            </a:r>
          </a:p>
          <a:p>
            <a:pPr marL="514350" indent="-514350" defTabSz="45720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endParaRPr lang="en-CA" sz="2400" dirty="0" smtClean="0"/>
          </a:p>
          <a:p>
            <a:pPr marL="514350" indent="-514350" defTabSz="45720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en-CA" sz="2400" dirty="0" smtClean="0"/>
              <a:t>First call to any CUDA API function triggers</a:t>
            </a:r>
            <a:br>
              <a:rPr lang="en-CA" sz="2400" dirty="0" smtClean="0"/>
            </a:br>
            <a:r>
              <a:rPr lang="en-CA" sz="2400" dirty="0" smtClean="0"/>
              <a:t>simulator initialization (</a:t>
            </a:r>
            <a:r>
              <a:rPr lang="en-CA" sz="2400" dirty="0" err="1" smtClean="0"/>
              <a:t>gpgpu_ptx_sim_init_perf</a:t>
            </a:r>
            <a:r>
              <a:rPr lang="en-CA" sz="2400" dirty="0" smtClean="0"/>
              <a:t>()).</a:t>
            </a:r>
          </a:p>
          <a:p>
            <a:pPr marL="914400" lvl="1" indent="-514350" defTabSz="457200" eaLnBrk="1" hangingPunct="1">
              <a:lnSpc>
                <a:spcPct val="90000"/>
              </a:lnSpc>
            </a:pPr>
            <a:r>
              <a:rPr lang="en-CA" sz="2000" dirty="0" smtClean="0"/>
              <a:t>Read environment variables (debug info, </a:t>
            </a:r>
            <a:r>
              <a:rPr lang="en-CA" sz="2000" dirty="0" err="1" smtClean="0"/>
              <a:t>sim</a:t>
            </a:r>
            <a:r>
              <a:rPr lang="en-CA" sz="2000" dirty="0" smtClean="0"/>
              <a:t> mode)</a:t>
            </a:r>
          </a:p>
          <a:p>
            <a:pPr marL="914400" lvl="1" indent="-514350" defTabSz="457200" eaLnBrk="1" hangingPunct="1">
              <a:lnSpc>
                <a:spcPct val="90000"/>
              </a:lnSpc>
            </a:pPr>
            <a:r>
              <a:rPr lang="en-CA" sz="2000" dirty="0" smtClean="0"/>
              <a:t>Parse option files</a:t>
            </a:r>
          </a:p>
          <a:p>
            <a:pPr marL="914400" lvl="1" indent="-514350" defTabSz="457200" eaLnBrk="1" hangingPunct="1">
              <a:lnSpc>
                <a:spcPct val="90000"/>
              </a:lnSpc>
            </a:pPr>
            <a:r>
              <a:rPr lang="en-CA" sz="2000" dirty="0" smtClean="0"/>
              <a:t>Initialize GPU </a:t>
            </a:r>
            <a:r>
              <a:rPr lang="en-CA" sz="2000" dirty="0" err="1" smtClean="0"/>
              <a:t>uArch</a:t>
            </a:r>
            <a:r>
              <a:rPr lang="en-CA" sz="2000" dirty="0" smtClean="0"/>
              <a:t> Model, Stream Manager</a:t>
            </a:r>
          </a:p>
          <a:p>
            <a:pPr marL="514350" indent="-514350" defTabSz="457200" eaLnBrk="1" hangingPunct="1">
              <a:lnSpc>
                <a:spcPct val="90000"/>
              </a:lnSpc>
              <a:buFontTx/>
              <a:buAutoNum type="arabicPeriod"/>
            </a:pPr>
            <a:endParaRPr lang="en-CA" sz="2400" dirty="0" smtClean="0"/>
          </a:p>
          <a:p>
            <a:pPr marL="514350" indent="-514350" defTabSz="457200" eaLnBrk="1" hangingPunct="1">
              <a:lnSpc>
                <a:spcPct val="90000"/>
              </a:lnSpc>
              <a:buFontTx/>
              <a:buAutoNum type="arabicPeriod"/>
            </a:pPr>
            <a:r>
              <a:rPr lang="en-CA" sz="2400" dirty="0" smtClean="0"/>
              <a:t>First call to __</a:t>
            </a:r>
            <a:r>
              <a:rPr lang="en-CA" sz="2400" dirty="0" err="1" smtClean="0"/>
              <a:t>cudaRegisterFatBinary</a:t>
            </a:r>
            <a:r>
              <a:rPr lang="en-CA" sz="2400" dirty="0" smtClean="0"/>
              <a:t>()</a:t>
            </a:r>
          </a:p>
          <a:p>
            <a:pPr marL="914400" lvl="1" indent="-514350" defTabSz="457200" eaLnBrk="1" hangingPunct="1">
              <a:lnSpc>
                <a:spcPct val="90000"/>
              </a:lnSpc>
            </a:pPr>
            <a:r>
              <a:rPr lang="en-CA" sz="2000" dirty="0" smtClean="0"/>
              <a:t>Load/parse PTX kernels, determine post-dominators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0D578D01-9146-4CD7-BED0-D052C5B3837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Loading PTX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CUDA 3.1: </a:t>
            </a:r>
            <a:r>
              <a:rPr lang="en-US" dirty="0" err="1" smtClean="0"/>
              <a:t>Fatbin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Overload __</a:t>
            </a:r>
            <a:r>
              <a:rPr lang="en-US" dirty="0" err="1" smtClean="0"/>
              <a:t>cudaRegisterFatBinary</a:t>
            </a:r>
            <a:r>
              <a:rPr lang="en-US" dirty="0" smtClean="0"/>
              <a:t>() to extract PTX from executable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CUDA 4.0 and later: </a:t>
            </a:r>
            <a:r>
              <a:rPr lang="en-US" dirty="0" err="1" smtClean="0"/>
              <a:t>cuobjdump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Call </a:t>
            </a:r>
            <a:r>
              <a:rPr lang="en-US" dirty="0" err="1" smtClean="0"/>
              <a:t>cuobjdump</a:t>
            </a:r>
            <a:r>
              <a:rPr lang="en-US" dirty="0" smtClean="0"/>
              <a:t> to obtain PTX/SASS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Executable must be compiled with </a:t>
            </a:r>
            <a:br>
              <a:rPr lang="en-US" dirty="0" smtClean="0"/>
            </a:br>
            <a:r>
              <a:rPr lang="en-US" dirty="0" smtClean="0"/>
              <a:t>CUDA 4.0 or later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Multiple versions of kernel PTX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Default: Use PTX with highest SM version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5AB7774A-6960-40D1-BC05-05366E169F0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1024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10245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295400"/>
          </a:xfrm>
        </p:spPr>
        <p:txBody>
          <a:bodyPr/>
          <a:lstStyle/>
          <a:p>
            <a:pPr eaLnBrk="1" hangingPunct="1"/>
            <a:r>
              <a:rPr lang="en-CA" sz="4000" dirty="0" smtClean="0">
                <a:solidFill>
                  <a:srgbClr val="000000"/>
                </a:solidFill>
              </a:rPr>
              <a:t>PTX Parsing, </a:t>
            </a:r>
            <a:br>
              <a:rPr lang="en-CA" sz="4000" dirty="0" smtClean="0">
                <a:solidFill>
                  <a:srgbClr val="000000"/>
                </a:solidFill>
              </a:rPr>
            </a:br>
            <a:r>
              <a:rPr lang="en-CA" sz="4000" dirty="0" smtClean="0">
                <a:solidFill>
                  <a:srgbClr val="000000"/>
                </a:solidFill>
              </a:rPr>
              <a:t>Post-Dominator Detection</a:t>
            </a:r>
            <a:endParaRPr lang="en-CA" sz="4000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46" name="Text Placeholder 2"/>
          <p:cNvSpPr>
            <a:spLocks noGrp="1"/>
          </p:cNvSpPr>
          <p:nvPr>
            <p:ph type="body" idx="4294967295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CA" sz="2400" dirty="0" smtClean="0"/>
              <a:t>GPGPU-</a:t>
            </a:r>
            <a:r>
              <a:rPr lang="en-CA" sz="2400" dirty="0" err="1" smtClean="0"/>
              <a:t>Sim</a:t>
            </a:r>
            <a:r>
              <a:rPr lang="en-CA" sz="2400" dirty="0" smtClean="0"/>
              <a:t> has a </a:t>
            </a:r>
            <a:r>
              <a:rPr lang="en-CA" sz="2400" dirty="0" err="1" smtClean="0"/>
              <a:t>flex+bison</a:t>
            </a:r>
            <a:r>
              <a:rPr lang="en-CA" sz="2400" dirty="0" smtClean="0"/>
              <a:t> parser to read in PTX </a:t>
            </a:r>
          </a:p>
          <a:p>
            <a:pPr lvl="1" eaLnBrk="1" hangingPunct="1">
              <a:lnSpc>
                <a:spcPct val="90000"/>
              </a:lnSpc>
            </a:pPr>
            <a:r>
              <a:rPr lang="en-CA" sz="2000" dirty="0" smtClean="0"/>
              <a:t>Default: Read PTX text embedded within binary</a:t>
            </a:r>
          </a:p>
          <a:p>
            <a:pPr eaLnBrk="1" hangingPunct="1">
              <a:lnSpc>
                <a:spcPct val="90000"/>
              </a:lnSpc>
            </a:pPr>
            <a:endParaRPr lang="en-CA" sz="2400" dirty="0" smtClean="0"/>
          </a:p>
          <a:p>
            <a:pPr eaLnBrk="1" hangingPunct="1">
              <a:lnSpc>
                <a:spcPct val="90000"/>
              </a:lnSpc>
            </a:pPr>
            <a:r>
              <a:rPr lang="en-CA" sz="2400" dirty="0" smtClean="0"/>
              <a:t>Same parser is used for SASS (</a:t>
            </a:r>
            <a:r>
              <a:rPr lang="en-CA" sz="2400" dirty="0" err="1" smtClean="0"/>
              <a:t>PTXPlus</a:t>
            </a:r>
            <a:r>
              <a:rPr lang="en-CA" sz="2400" dirty="0" smtClean="0"/>
              <a:t>)</a:t>
            </a:r>
            <a:endParaRPr lang="en-CA" sz="2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CA" sz="2400" dirty="0" smtClean="0"/>
          </a:p>
          <a:p>
            <a:pPr eaLnBrk="1" hangingPunct="1">
              <a:lnSpc>
                <a:spcPct val="90000"/>
              </a:lnSpc>
            </a:pPr>
            <a:r>
              <a:rPr lang="en-CA" sz="2400" dirty="0" smtClean="0"/>
              <a:t>Why </a:t>
            </a:r>
            <a:r>
              <a:rPr lang="en-CA" sz="2400" dirty="0" err="1" smtClean="0"/>
              <a:t>flex+bison</a:t>
            </a:r>
            <a:r>
              <a:rPr lang="en-CA" sz="2400" dirty="0" smtClean="0"/>
              <a:t>? Flexibility.</a:t>
            </a:r>
          </a:p>
          <a:p>
            <a:pPr lvl="1" eaLnBrk="1" hangingPunct="1">
              <a:lnSpc>
                <a:spcPct val="90000"/>
              </a:lnSpc>
            </a:pPr>
            <a:r>
              <a:rPr lang="en-CA" sz="2000" dirty="0" smtClean="0"/>
              <a:t>When NVIDIA update their PTX syntax, </a:t>
            </a:r>
            <a:br>
              <a:rPr lang="en-CA" sz="2000" dirty="0" smtClean="0"/>
            </a:br>
            <a:r>
              <a:rPr lang="en-CA" sz="2000" dirty="0" smtClean="0"/>
              <a:t>we can update our parser accordingly. </a:t>
            </a:r>
          </a:p>
          <a:p>
            <a:pPr eaLnBrk="1" hangingPunct="1">
              <a:lnSpc>
                <a:spcPct val="90000"/>
              </a:lnSpc>
            </a:pPr>
            <a:endParaRPr lang="en-CA" sz="2400" dirty="0" smtClean="0"/>
          </a:p>
          <a:p>
            <a:pPr eaLnBrk="1" hangingPunct="1">
              <a:lnSpc>
                <a:spcPct val="90000"/>
              </a:lnSpc>
            </a:pPr>
            <a:r>
              <a:rPr lang="en-CA" sz="2400" dirty="0" smtClean="0"/>
              <a:t>Post-dominators </a:t>
            </a:r>
          </a:p>
          <a:p>
            <a:pPr lvl="1" eaLnBrk="1" hangingPunct="1">
              <a:lnSpc>
                <a:spcPct val="90000"/>
              </a:lnSpc>
            </a:pPr>
            <a:r>
              <a:rPr lang="en-CA" sz="2000" dirty="0" smtClean="0"/>
              <a:t>Handle warp divergence in simulation</a:t>
            </a:r>
          </a:p>
          <a:p>
            <a:pPr lvl="1" eaLnBrk="1" hangingPunct="1">
              <a:lnSpc>
                <a:spcPct val="90000"/>
              </a:lnSpc>
            </a:pPr>
            <a:r>
              <a:rPr lang="en-CA" sz="2000" dirty="0" smtClean="0"/>
              <a:t>Determined with standard control flow analysis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0D578D01-9146-4CD7-BED0-D052C5B3837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11267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1126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Parsing PTX</a:t>
            </a:r>
          </a:p>
        </p:txBody>
      </p:sp>
      <p:sp>
        <p:nvSpPr>
          <p:cNvPr id="11270" name="Text Placeholder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Next two slides illustrate snippets of code from </a:t>
            </a:r>
            <a:r>
              <a:rPr lang="en-US" dirty="0" err="1" smtClean="0"/>
              <a:t>lexer</a:t>
            </a:r>
            <a:r>
              <a:rPr lang="en-US" dirty="0" smtClean="0"/>
              <a:t> and parser</a:t>
            </a:r>
          </a:p>
          <a:p>
            <a:pPr eaLnBrk="1" hangingPunct="1"/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0D578D01-9146-4CD7-BED0-D052C5B3837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12291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12293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639763"/>
          </a:xfrm>
        </p:spPr>
        <p:txBody>
          <a:bodyPr/>
          <a:lstStyle/>
          <a:p>
            <a:pPr eaLnBrk="1" hangingPunct="1"/>
            <a:r>
              <a:rPr lang="en-US" smtClean="0"/>
              <a:t>cuda-sim/ptx.l – find tokens </a:t>
            </a:r>
          </a:p>
        </p:txBody>
      </p:sp>
      <p:sp>
        <p:nvSpPr>
          <p:cNvPr id="12294" name="Text Placeholder 2"/>
          <p:cNvSpPr>
            <a:spLocks noGrp="1"/>
          </p:cNvSpPr>
          <p:nvPr>
            <p:ph type="body" idx="4294967295"/>
          </p:nvPr>
        </p:nvSpPr>
        <p:spPr>
          <a:xfrm>
            <a:off x="533400" y="1143000"/>
            <a:ext cx="7239000" cy="4906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abs	TC; ptx_lval.int_value = ABS_OP; return OPCODE;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add	TC; ptx_lval.int_value = ADD_OP; return OPCODE;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and	TC; ptx_lval.int_value = AND_OP; return OPCODE;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…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\.align TC; return ALIGN_DIRECTIVE;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\.byte	TC; return BYTE_DIRECTIVE;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\.const\[[0-9]+\] TC; return CONST_DIRECTIVE;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…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"%tid"  TC; ptx_lval.int_value = TID_ID; return SPECIAL_REGISTER;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…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\.u32  TC;  return U32_TYPE;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\.u64  TC;  return U64_TYPE;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\.f16  TC;  return F16_TYPE;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\.f32  TC;  return F32_TYPE;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…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\.equ	TC; return EQU_OPTION;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\.neu	TC; return NEU_OPTION;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\.ltu	TC; return LTU_OPTION;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…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"]"	TC; return RIGHT_SQUARE_BRACKET;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"&lt;"     TC; return LEFT_ANGLE_BRACKET;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"&gt;"	TC; return RIGHT_ANGLE_BRACKET;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"("	TC; return LEFT_PAREN;</a:t>
            </a:r>
          </a:p>
          <a:p>
            <a:pPr eaLnBrk="1" hangingPunct="1">
              <a:buFontTx/>
              <a:buNone/>
            </a:pPr>
            <a:r>
              <a:rPr lang="en-US" sz="1200" smtClean="0">
                <a:latin typeface="Courier New" pitchFamily="49" charset="0"/>
                <a:cs typeface="Courier New" pitchFamily="49" charset="0"/>
              </a:rPr>
              <a:t>…</a:t>
            </a:r>
          </a:p>
          <a:p>
            <a:pPr eaLnBrk="1" hangingPunct="1">
              <a:buFontTx/>
              <a:buNone/>
            </a:pPr>
            <a:endParaRPr lang="en-US" sz="120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0D578D01-9146-4CD7-BED0-D052C5B3837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13315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13317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pPr eaLnBrk="1" hangingPunct="1"/>
            <a:r>
              <a:rPr lang="en-US" smtClean="0"/>
              <a:t>cuda-sim/ptx.y – </a:t>
            </a:r>
            <a:br>
              <a:rPr lang="en-US" smtClean="0"/>
            </a:br>
            <a:r>
              <a:rPr lang="en-US" smtClean="0"/>
              <a:t>read instructions</a:t>
            </a:r>
          </a:p>
        </p:txBody>
      </p:sp>
      <p:sp>
        <p:nvSpPr>
          <p:cNvPr id="13318" name="Text Placeholder 2"/>
          <p:cNvSpPr>
            <a:spLocks noGrp="1"/>
          </p:cNvSpPr>
          <p:nvPr>
            <p:ph type="body" idx="4294967295"/>
          </p:nvPr>
        </p:nvSpPr>
        <p:spPr>
          <a:xfrm>
            <a:off x="457200" y="1219200"/>
            <a:ext cx="82296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%token &lt;string_value&gt; STRING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%token &lt;int_value&gt;  OPCODE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%token  ALIGN_DIRECTIVE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%token  BYTE_DIRECTIVE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40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%%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40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input:	/* empty */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	| input directive_statement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	| input function_defn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	| input function_decl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	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instruction: opcode_spec LEFT_PAREN operand RIGHT_PAREN { set_return(); } COMMA operand COMMA LEFT_PAREN operand_list RIGHT_PAREN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	| opcode_spec operand COMMA LEFT_PAREN operand_list RIGHT_PAREN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	| opcode_spec operand_list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	| opcode_spec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	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…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0D578D01-9146-4CD7-BED0-D052C5B3837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14339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Stream Manager + Abstract GPU</a:t>
            </a:r>
          </a:p>
        </p:txBody>
      </p:sp>
      <p:sp>
        <p:nvSpPr>
          <p:cNvPr id="14342" name="Rectangle 31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0" y="1600200"/>
            <a:ext cx="5181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smtClean="0"/>
              <a:t>GPGPU-Sim Thread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/>
              <a:t>gpgpu_sim_thread_concurrent()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smtClean="0"/>
          </a:p>
          <a:p>
            <a:pPr lvl="1" eaLnBrk="1" hangingPunct="1"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sz="1800" b="1" smtClean="0">
                <a:latin typeface="Courier New" pitchFamily="49" charset="0"/>
              </a:rPr>
              <a:t>do {</a:t>
            </a:r>
          </a:p>
          <a:p>
            <a:pPr lvl="1" eaLnBrk="1" hangingPunct="1"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sz="1800" b="1" smtClean="0">
                <a:latin typeface="Courier New" pitchFamily="49" charset="0"/>
              </a:rPr>
              <a:t>  Wait for streamOp;</a:t>
            </a:r>
          </a:p>
          <a:p>
            <a:pPr lvl="1" eaLnBrk="1" hangingPunct="1"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sz="1800" b="1" smtClean="0">
                <a:latin typeface="Courier New" pitchFamily="49" charset="0"/>
              </a:rPr>
              <a:t>  do {</a:t>
            </a:r>
          </a:p>
          <a:p>
            <a:pPr lvl="1" eaLnBrk="1" hangingPunct="1"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sz="1800" b="1" smtClean="0">
                <a:latin typeface="Courier New" pitchFamily="49" charset="0"/>
              </a:rPr>
              <a:t>    Obtain streamOp;</a:t>
            </a:r>
          </a:p>
          <a:p>
            <a:pPr lvl="1" eaLnBrk="1" hangingPunct="1"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sz="1800" b="1" smtClean="0">
                <a:latin typeface="Courier New" pitchFamily="49" charset="0"/>
              </a:rPr>
              <a:t>    Perform streamOp;</a:t>
            </a:r>
          </a:p>
          <a:p>
            <a:pPr lvl="1" eaLnBrk="1" hangingPunct="1"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sz="1800" b="1" smtClean="0">
                <a:latin typeface="Courier New" pitchFamily="49" charset="0"/>
              </a:rPr>
              <a:t>    </a:t>
            </a:r>
            <a:r>
              <a:rPr lang="en-US" sz="1800" b="1" smtClean="0">
                <a:solidFill>
                  <a:srgbClr val="FF3300"/>
                </a:solidFill>
                <a:latin typeface="Courier New" pitchFamily="49" charset="0"/>
              </a:rPr>
              <a:t>gpu-&gt;cycle();</a:t>
            </a:r>
            <a:r>
              <a:rPr lang="en-US" sz="1800" b="1" smtClean="0">
                <a:latin typeface="Courier New" pitchFamily="49" charset="0"/>
              </a:rPr>
              <a:t> </a:t>
            </a:r>
          </a:p>
          <a:p>
            <a:pPr lvl="1" eaLnBrk="1" hangingPunct="1"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sz="1800" b="1" smtClean="0">
                <a:latin typeface="Courier New" pitchFamily="49" charset="0"/>
              </a:rPr>
              <a:t>    active = gpu-&gt;active() or </a:t>
            </a:r>
          </a:p>
          <a:p>
            <a:pPr lvl="1" eaLnBrk="1" hangingPunct="1"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sz="1800" b="1" smtClean="0">
                <a:latin typeface="Courier New" pitchFamily="49" charset="0"/>
              </a:rPr>
              <a:t>             streamMgr-&gt;empty();</a:t>
            </a:r>
          </a:p>
          <a:p>
            <a:pPr lvl="1" eaLnBrk="1" hangingPunct="1"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sz="1800" b="1" smtClean="0">
                <a:latin typeface="Courier New" pitchFamily="49" charset="0"/>
              </a:rPr>
              <a:t>    if (gpu-&gt;finished_kernel())</a:t>
            </a:r>
          </a:p>
          <a:p>
            <a:pPr lvl="1" eaLnBrk="1" hangingPunct="1"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sz="1800" b="1" smtClean="0">
                <a:latin typeface="Courier New" pitchFamily="49" charset="0"/>
              </a:rPr>
              <a:t>      gpu-&gt;print_stats(); </a:t>
            </a:r>
          </a:p>
          <a:p>
            <a:pPr lvl="1" eaLnBrk="1" hangingPunct="1"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sz="1800" b="1" smtClean="0">
                <a:latin typeface="Courier New" pitchFamily="49" charset="0"/>
              </a:rPr>
              <a:t>  } while (active); </a:t>
            </a:r>
          </a:p>
          <a:p>
            <a:pPr lvl="1" eaLnBrk="1" hangingPunct="1"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sz="1800" b="1" smtClean="0">
                <a:latin typeface="Courier New" pitchFamily="49" charset="0"/>
              </a:rPr>
              <a:t>} while (!gpu_done);</a:t>
            </a:r>
          </a:p>
        </p:txBody>
      </p:sp>
      <p:grpSp>
        <p:nvGrpSpPr>
          <p:cNvPr id="14343" name="Group 7"/>
          <p:cNvGrpSpPr>
            <a:grpSpLocks/>
          </p:cNvGrpSpPr>
          <p:nvPr/>
        </p:nvGrpSpPr>
        <p:grpSpPr bwMode="auto">
          <a:xfrm>
            <a:off x="533400" y="2971800"/>
            <a:ext cx="1447800" cy="1981200"/>
            <a:chOff x="528" y="1008"/>
            <a:chExt cx="528" cy="1440"/>
          </a:xfrm>
        </p:grpSpPr>
        <p:sp>
          <p:nvSpPr>
            <p:cNvPr id="14366" name="Line 4"/>
            <p:cNvSpPr>
              <a:spLocks noChangeShapeType="1"/>
            </p:cNvSpPr>
            <p:nvPr/>
          </p:nvSpPr>
          <p:spPr bwMode="auto">
            <a:xfrm>
              <a:off x="528" y="1008"/>
              <a:ext cx="0" cy="14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367" name="Line 5"/>
            <p:cNvSpPr>
              <a:spLocks noChangeShapeType="1"/>
            </p:cNvSpPr>
            <p:nvPr/>
          </p:nvSpPr>
          <p:spPr bwMode="auto">
            <a:xfrm>
              <a:off x="528" y="2448"/>
              <a:ext cx="52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368" name="Line 6"/>
            <p:cNvSpPr>
              <a:spLocks noChangeShapeType="1"/>
            </p:cNvSpPr>
            <p:nvPr/>
          </p:nvSpPr>
          <p:spPr bwMode="auto">
            <a:xfrm flipV="1">
              <a:off x="1056" y="1008"/>
              <a:ext cx="0" cy="14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14344" name="Group 8"/>
          <p:cNvGrpSpPr>
            <a:grpSpLocks/>
          </p:cNvGrpSpPr>
          <p:nvPr/>
        </p:nvGrpSpPr>
        <p:grpSpPr bwMode="auto">
          <a:xfrm>
            <a:off x="2057400" y="2971800"/>
            <a:ext cx="533400" cy="1981200"/>
            <a:chOff x="528" y="1008"/>
            <a:chExt cx="528" cy="1440"/>
          </a:xfrm>
        </p:grpSpPr>
        <p:sp>
          <p:nvSpPr>
            <p:cNvPr id="14363" name="Line 9"/>
            <p:cNvSpPr>
              <a:spLocks noChangeShapeType="1"/>
            </p:cNvSpPr>
            <p:nvPr/>
          </p:nvSpPr>
          <p:spPr bwMode="auto">
            <a:xfrm>
              <a:off x="528" y="1008"/>
              <a:ext cx="0" cy="14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364" name="Line 10"/>
            <p:cNvSpPr>
              <a:spLocks noChangeShapeType="1"/>
            </p:cNvSpPr>
            <p:nvPr/>
          </p:nvSpPr>
          <p:spPr bwMode="auto">
            <a:xfrm>
              <a:off x="528" y="2448"/>
              <a:ext cx="52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365" name="Line 11"/>
            <p:cNvSpPr>
              <a:spLocks noChangeShapeType="1"/>
            </p:cNvSpPr>
            <p:nvPr/>
          </p:nvSpPr>
          <p:spPr bwMode="auto">
            <a:xfrm flipV="1">
              <a:off x="1056" y="1008"/>
              <a:ext cx="0" cy="14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14345" name="Group 12"/>
          <p:cNvGrpSpPr>
            <a:grpSpLocks/>
          </p:cNvGrpSpPr>
          <p:nvPr/>
        </p:nvGrpSpPr>
        <p:grpSpPr bwMode="auto">
          <a:xfrm>
            <a:off x="2667000" y="2971800"/>
            <a:ext cx="533400" cy="1981200"/>
            <a:chOff x="528" y="1008"/>
            <a:chExt cx="528" cy="1440"/>
          </a:xfrm>
        </p:grpSpPr>
        <p:sp>
          <p:nvSpPr>
            <p:cNvPr id="14360" name="Line 13"/>
            <p:cNvSpPr>
              <a:spLocks noChangeShapeType="1"/>
            </p:cNvSpPr>
            <p:nvPr/>
          </p:nvSpPr>
          <p:spPr bwMode="auto">
            <a:xfrm>
              <a:off x="528" y="1008"/>
              <a:ext cx="0" cy="14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361" name="Line 14"/>
            <p:cNvSpPr>
              <a:spLocks noChangeShapeType="1"/>
            </p:cNvSpPr>
            <p:nvPr/>
          </p:nvSpPr>
          <p:spPr bwMode="auto">
            <a:xfrm>
              <a:off x="528" y="2448"/>
              <a:ext cx="52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362" name="Line 15"/>
            <p:cNvSpPr>
              <a:spLocks noChangeShapeType="1"/>
            </p:cNvSpPr>
            <p:nvPr/>
          </p:nvSpPr>
          <p:spPr bwMode="auto">
            <a:xfrm flipV="1">
              <a:off x="1056" y="1008"/>
              <a:ext cx="0" cy="14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4346" name="Rectangle 16"/>
          <p:cNvSpPr>
            <a:spLocks noChangeArrowheads="1"/>
          </p:cNvSpPr>
          <p:nvPr/>
        </p:nvSpPr>
        <p:spPr bwMode="auto">
          <a:xfrm>
            <a:off x="609600" y="4267200"/>
            <a:ext cx="1295400" cy="609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Kernel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Launch</a:t>
            </a:r>
          </a:p>
        </p:txBody>
      </p:sp>
      <p:sp>
        <p:nvSpPr>
          <p:cNvPr id="14347" name="Rectangle 17"/>
          <p:cNvSpPr>
            <a:spLocks noChangeArrowheads="1"/>
          </p:cNvSpPr>
          <p:nvPr/>
        </p:nvSpPr>
        <p:spPr bwMode="auto">
          <a:xfrm>
            <a:off x="609600" y="3581400"/>
            <a:ext cx="1295400" cy="6096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CUDA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Memcpy</a:t>
            </a:r>
          </a:p>
        </p:txBody>
      </p:sp>
      <p:sp>
        <p:nvSpPr>
          <p:cNvPr id="14348" name="Rectangle 18"/>
          <p:cNvSpPr>
            <a:spLocks noChangeArrowheads="1"/>
          </p:cNvSpPr>
          <p:nvPr/>
        </p:nvSpPr>
        <p:spPr bwMode="auto">
          <a:xfrm>
            <a:off x="609600" y="3124200"/>
            <a:ext cx="1295400" cy="3810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Sync</a:t>
            </a:r>
          </a:p>
        </p:txBody>
      </p:sp>
      <p:sp>
        <p:nvSpPr>
          <p:cNvPr id="14349" name="Rectangle 19"/>
          <p:cNvSpPr>
            <a:spLocks noChangeArrowheads="1"/>
          </p:cNvSpPr>
          <p:nvPr/>
        </p:nvSpPr>
        <p:spPr bwMode="auto">
          <a:xfrm>
            <a:off x="762000" y="5410200"/>
            <a:ext cx="2819400" cy="762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GPGPU-Sim Thread</a:t>
            </a:r>
          </a:p>
        </p:txBody>
      </p:sp>
      <p:sp>
        <p:nvSpPr>
          <p:cNvPr id="14350" name="Line 20"/>
          <p:cNvSpPr>
            <a:spLocks noChangeShapeType="1"/>
          </p:cNvSpPr>
          <p:nvPr/>
        </p:nvSpPr>
        <p:spPr bwMode="auto">
          <a:xfrm>
            <a:off x="1219200" y="5029200"/>
            <a:ext cx="5334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351" name="Line 21"/>
          <p:cNvSpPr>
            <a:spLocks noChangeShapeType="1"/>
          </p:cNvSpPr>
          <p:nvPr/>
        </p:nvSpPr>
        <p:spPr bwMode="auto">
          <a:xfrm flipH="1">
            <a:off x="1905000" y="5029200"/>
            <a:ext cx="3048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352" name="Line 22"/>
          <p:cNvSpPr>
            <a:spLocks noChangeShapeType="1"/>
          </p:cNvSpPr>
          <p:nvPr/>
        </p:nvSpPr>
        <p:spPr bwMode="auto">
          <a:xfrm flipH="1">
            <a:off x="2133600" y="5029200"/>
            <a:ext cx="7620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353" name="Rectangle 23"/>
          <p:cNvSpPr>
            <a:spLocks noChangeArrowheads="1"/>
          </p:cNvSpPr>
          <p:nvPr/>
        </p:nvSpPr>
        <p:spPr bwMode="auto">
          <a:xfrm>
            <a:off x="2133600" y="4267200"/>
            <a:ext cx="381000" cy="609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14354" name="Rectangle 24"/>
          <p:cNvSpPr>
            <a:spLocks noChangeArrowheads="1"/>
          </p:cNvSpPr>
          <p:nvPr/>
        </p:nvSpPr>
        <p:spPr bwMode="auto">
          <a:xfrm>
            <a:off x="2133600" y="3581400"/>
            <a:ext cx="381000" cy="6096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14355" name="Rectangle 25"/>
          <p:cNvSpPr>
            <a:spLocks noChangeArrowheads="1"/>
          </p:cNvSpPr>
          <p:nvPr/>
        </p:nvSpPr>
        <p:spPr bwMode="auto">
          <a:xfrm>
            <a:off x="2133600" y="3124200"/>
            <a:ext cx="381000" cy="3810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14356" name="Rectangle 26"/>
          <p:cNvSpPr>
            <a:spLocks noChangeArrowheads="1"/>
          </p:cNvSpPr>
          <p:nvPr/>
        </p:nvSpPr>
        <p:spPr bwMode="auto">
          <a:xfrm>
            <a:off x="1295400" y="1447800"/>
            <a:ext cx="17526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Host CPU</a:t>
            </a:r>
          </a:p>
        </p:txBody>
      </p:sp>
      <p:sp>
        <p:nvSpPr>
          <p:cNvPr id="14357" name="AutoShape 27"/>
          <p:cNvSpPr>
            <a:spLocks noChangeArrowheads="1"/>
          </p:cNvSpPr>
          <p:nvPr/>
        </p:nvSpPr>
        <p:spPr bwMode="auto">
          <a:xfrm>
            <a:off x="1371600" y="2133600"/>
            <a:ext cx="1600200" cy="609600"/>
          </a:xfrm>
          <a:prstGeom prst="downArrow">
            <a:avLst>
              <a:gd name="adj1" fmla="val 72176"/>
              <a:gd name="adj2" fmla="val 25000"/>
            </a:avLst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CUDA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 API</a:t>
            </a:r>
          </a:p>
        </p:txBody>
      </p:sp>
      <p:sp>
        <p:nvSpPr>
          <p:cNvPr id="14358" name="Text Box 28"/>
          <p:cNvSpPr txBox="1">
            <a:spLocks noChangeArrowheads="1"/>
          </p:cNvSpPr>
          <p:nvPr/>
        </p:nvSpPr>
        <p:spPr bwMode="auto">
          <a:xfrm>
            <a:off x="457200" y="2667000"/>
            <a:ext cx="1149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Stream 0</a:t>
            </a:r>
          </a:p>
        </p:txBody>
      </p:sp>
      <p:sp>
        <p:nvSpPr>
          <p:cNvPr id="14359" name="Line 29"/>
          <p:cNvSpPr>
            <a:spLocks noChangeShapeType="1"/>
          </p:cNvSpPr>
          <p:nvPr/>
        </p:nvSpPr>
        <p:spPr bwMode="auto">
          <a:xfrm>
            <a:off x="3276600" y="4038600"/>
            <a:ext cx="533400" cy="0"/>
          </a:xfrm>
          <a:prstGeom prst="line">
            <a:avLst/>
          </a:prstGeom>
          <a:noFill/>
          <a:ln w="7620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A36D364C-C320-4C56-8796-7C071B9857F0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Functional Simulator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Key Objects in Module</a:t>
            </a:r>
          </a:p>
          <a:p>
            <a:r>
              <a:rPr lang="en-CA" dirty="0" smtClean="0"/>
              <a:t>Three main aspects</a:t>
            </a:r>
          </a:p>
          <a:p>
            <a:pPr lvl="1"/>
            <a:r>
              <a:rPr lang="en-CA" dirty="0" smtClean="0"/>
              <a:t>How are threads simulated?</a:t>
            </a:r>
          </a:p>
          <a:p>
            <a:pPr lvl="1"/>
            <a:r>
              <a:rPr lang="en-CA" dirty="0" smtClean="0"/>
              <a:t>How are instructions simulated?</a:t>
            </a:r>
          </a:p>
          <a:p>
            <a:pPr lvl="1"/>
            <a:r>
              <a:rPr lang="en-CA" dirty="0" smtClean="0"/>
              <a:t>How are values communicated between threads?</a:t>
            </a:r>
          </a:p>
          <a:p>
            <a:r>
              <a:rPr lang="en-CA" dirty="0" smtClean="0"/>
              <a:t>Memory Space Buffer</a:t>
            </a:r>
          </a:p>
          <a:p>
            <a:r>
              <a:rPr lang="en-CA" dirty="0" smtClean="0"/>
              <a:t>Pure Functional Simulator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5AB7774A-6960-40D1-BC05-05366E169F04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30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Software Organization Overview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Introduce GPGPU-</a:t>
            </a:r>
            <a:r>
              <a:rPr lang="en-CA" dirty="0" err="1" smtClean="0"/>
              <a:t>Sim</a:t>
            </a:r>
            <a:r>
              <a:rPr lang="en-CA" dirty="0" smtClean="0"/>
              <a:t> modules</a:t>
            </a:r>
          </a:p>
          <a:p>
            <a:pPr eaLnBrk="1" hangingPunct="1"/>
            <a:r>
              <a:rPr lang="en-CA" dirty="0" smtClean="0"/>
              <a:t>Functional Simulation</a:t>
            </a:r>
          </a:p>
          <a:p>
            <a:pPr lvl="1" eaLnBrk="1" hangingPunct="1"/>
            <a:r>
              <a:rPr lang="en-CA" dirty="0" smtClean="0"/>
              <a:t>Interfacing with CUDA and </a:t>
            </a:r>
            <a:r>
              <a:rPr lang="en-CA" dirty="0" err="1" smtClean="0"/>
              <a:t>OpenCL</a:t>
            </a:r>
            <a:endParaRPr lang="en-CA" dirty="0" smtClean="0"/>
          </a:p>
          <a:p>
            <a:pPr lvl="1" eaLnBrk="1" hangingPunct="1"/>
            <a:r>
              <a:rPr lang="en-CA" dirty="0" smtClean="0"/>
              <a:t>Details of PTX simulation</a:t>
            </a:r>
          </a:p>
          <a:p>
            <a:pPr lvl="1" eaLnBrk="1" hangingPunct="1"/>
            <a:endParaRPr lang="en-CA" dirty="0" smtClean="0"/>
          </a:p>
          <a:p>
            <a:pPr eaLnBrk="1" hangingPunct="1"/>
            <a:r>
              <a:rPr lang="en-CA" dirty="0" smtClean="0"/>
              <a:t>Timing Model</a:t>
            </a:r>
          </a:p>
          <a:p>
            <a:pPr lvl="1" eaLnBrk="1" hangingPunct="1"/>
            <a:endParaRPr lang="en-CA" dirty="0" smtClean="0"/>
          </a:p>
          <a:p>
            <a:pPr eaLnBrk="1" hangingPunct="1"/>
            <a:r>
              <a:rPr lang="en-CA" dirty="0" smtClean="0"/>
              <a:t>Power </a:t>
            </a:r>
            <a:r>
              <a:rPr lang="en-CA" dirty="0" smtClean="0"/>
              <a:t>Model: </a:t>
            </a:r>
            <a:r>
              <a:rPr lang="en-CA" dirty="0" err="1"/>
              <a:t>GPUWattch</a:t>
            </a:r>
            <a:endParaRPr lang="en-CA" dirty="0" smtClean="0"/>
          </a:p>
          <a:p>
            <a:pPr eaLnBrk="1" hangingPunct="1"/>
            <a:endParaRPr lang="en-CA" dirty="0" smtClean="0"/>
          </a:p>
          <a:p>
            <a:pPr eaLnBrk="1" hangingPunct="1">
              <a:buNone/>
            </a:pPr>
            <a:endParaRPr lang="en-US" dirty="0" smtClean="0"/>
          </a:p>
        </p:txBody>
      </p:sp>
      <p:grpSp>
        <p:nvGrpSpPr>
          <p:cNvPr id="7" name="Group 6"/>
          <p:cNvGrpSpPr/>
          <p:nvPr/>
        </p:nvGrpSpPr>
        <p:grpSpPr>
          <a:xfrm>
            <a:off x="609600" y="3810000"/>
            <a:ext cx="7924800" cy="461665"/>
            <a:chOff x="609600" y="3505200"/>
            <a:chExt cx="7924800" cy="461665"/>
          </a:xfrm>
        </p:grpSpPr>
        <p:cxnSp>
          <p:nvCxnSpPr>
            <p:cNvPr id="9" name="Straight Connector 8"/>
            <p:cNvCxnSpPr>
              <a:endCxn id="11" idx="1"/>
            </p:cNvCxnSpPr>
            <p:nvPr/>
          </p:nvCxnSpPr>
          <p:spPr>
            <a:xfrm>
              <a:off x="609600" y="3733800"/>
              <a:ext cx="2819400" cy="2233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11" idx="3"/>
            </p:cNvCxnSpPr>
            <p:nvPr/>
          </p:nvCxnSpPr>
          <p:spPr>
            <a:xfrm flipV="1">
              <a:off x="5715000" y="3733800"/>
              <a:ext cx="2819400" cy="2233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3429000" y="3505200"/>
              <a:ext cx="2286000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CA" sz="2800" b="1" dirty="0" smtClean="0">
                  <a:solidFill>
                    <a:srgbClr val="0070C0"/>
                  </a:solidFill>
                </a:rPr>
                <a:t>5 Min Break</a:t>
              </a:r>
              <a:endParaRPr lang="en-CA" sz="28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5AB7774A-6960-40D1-BC05-05366E169F0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609600" y="4876800"/>
            <a:ext cx="7924800" cy="461665"/>
            <a:chOff x="609600" y="3505200"/>
            <a:chExt cx="7924800" cy="461665"/>
          </a:xfrm>
        </p:grpSpPr>
        <p:cxnSp>
          <p:nvCxnSpPr>
            <p:cNvPr id="14" name="Straight Connector 13"/>
            <p:cNvCxnSpPr>
              <a:endCxn id="16" idx="1"/>
            </p:cNvCxnSpPr>
            <p:nvPr/>
          </p:nvCxnSpPr>
          <p:spPr>
            <a:xfrm>
              <a:off x="609600" y="3733800"/>
              <a:ext cx="2819400" cy="2233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16" idx="3"/>
            </p:cNvCxnSpPr>
            <p:nvPr/>
          </p:nvCxnSpPr>
          <p:spPr>
            <a:xfrm flipV="1">
              <a:off x="5715000" y="3733800"/>
              <a:ext cx="2819400" cy="2233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3429000" y="3505200"/>
              <a:ext cx="2286000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CA" sz="2800" b="1" dirty="0" smtClean="0">
                  <a:solidFill>
                    <a:srgbClr val="0070C0"/>
                  </a:solidFill>
                </a:rPr>
                <a:t>5 Min Break</a:t>
              </a:r>
              <a:endParaRPr lang="en-CA" sz="2800" b="1" dirty="0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15365" name="Rectangle 38"/>
          <p:cNvSpPr>
            <a:spLocks noChangeArrowheads="1"/>
          </p:cNvSpPr>
          <p:nvPr/>
        </p:nvSpPr>
        <p:spPr bwMode="auto">
          <a:xfrm>
            <a:off x="5791200" y="1600200"/>
            <a:ext cx="2743200" cy="2895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en-US" b="1"/>
              <a:t>core_t</a:t>
            </a:r>
          </a:p>
        </p:txBody>
      </p:sp>
      <p:grpSp>
        <p:nvGrpSpPr>
          <p:cNvPr id="15366" name="Group 37"/>
          <p:cNvGrpSpPr>
            <a:grpSpLocks/>
          </p:cNvGrpSpPr>
          <p:nvPr/>
        </p:nvGrpSpPr>
        <p:grpSpPr bwMode="auto">
          <a:xfrm>
            <a:off x="685800" y="4495800"/>
            <a:ext cx="4953000" cy="1828800"/>
            <a:chOff x="432" y="2736"/>
            <a:chExt cx="3120" cy="1200"/>
          </a:xfrm>
        </p:grpSpPr>
        <p:sp>
          <p:nvSpPr>
            <p:cNvPr id="15386" name="Rectangle 8"/>
            <p:cNvSpPr>
              <a:spLocks noChangeArrowheads="1"/>
            </p:cNvSpPr>
            <p:nvPr/>
          </p:nvSpPr>
          <p:spPr bwMode="auto">
            <a:xfrm>
              <a:off x="432" y="2736"/>
              <a:ext cx="3120" cy="120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b="1"/>
                <a:t>function_info</a:t>
              </a:r>
            </a:p>
          </p:txBody>
        </p:sp>
        <p:sp>
          <p:nvSpPr>
            <p:cNvPr id="15387" name="Rectangle 9"/>
            <p:cNvSpPr>
              <a:spLocks noChangeArrowheads="1"/>
            </p:cNvSpPr>
            <p:nvPr/>
          </p:nvSpPr>
          <p:spPr bwMode="auto">
            <a:xfrm>
              <a:off x="1056" y="3024"/>
              <a:ext cx="1104" cy="24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ptx_instruction</a:t>
              </a:r>
            </a:p>
          </p:txBody>
        </p:sp>
        <p:sp>
          <p:nvSpPr>
            <p:cNvPr id="15388" name="Rectangle 10"/>
            <p:cNvSpPr>
              <a:spLocks noChangeArrowheads="1"/>
            </p:cNvSpPr>
            <p:nvPr/>
          </p:nvSpPr>
          <p:spPr bwMode="auto">
            <a:xfrm>
              <a:off x="1056" y="3264"/>
              <a:ext cx="1104" cy="24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ptx_instruction</a:t>
              </a:r>
            </a:p>
          </p:txBody>
        </p:sp>
        <p:sp>
          <p:nvSpPr>
            <p:cNvPr id="15389" name="Rectangle 11"/>
            <p:cNvSpPr>
              <a:spLocks noChangeArrowheads="1"/>
            </p:cNvSpPr>
            <p:nvPr/>
          </p:nvSpPr>
          <p:spPr bwMode="auto">
            <a:xfrm>
              <a:off x="1056" y="3504"/>
              <a:ext cx="1104" cy="24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ptx_instruction</a:t>
              </a:r>
            </a:p>
          </p:txBody>
        </p:sp>
        <p:sp>
          <p:nvSpPr>
            <p:cNvPr id="15390" name="Rectangle 13"/>
            <p:cNvSpPr>
              <a:spLocks noChangeArrowheads="1"/>
            </p:cNvSpPr>
            <p:nvPr/>
          </p:nvSpPr>
          <p:spPr bwMode="auto">
            <a:xfrm>
              <a:off x="480" y="3024"/>
              <a:ext cx="576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PC(0x0)</a:t>
              </a:r>
            </a:p>
          </p:txBody>
        </p:sp>
        <p:sp>
          <p:nvSpPr>
            <p:cNvPr id="15391" name="Rectangle 14"/>
            <p:cNvSpPr>
              <a:spLocks noChangeArrowheads="1"/>
            </p:cNvSpPr>
            <p:nvPr/>
          </p:nvSpPr>
          <p:spPr bwMode="auto">
            <a:xfrm>
              <a:off x="480" y="3264"/>
              <a:ext cx="576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PC(0x8)</a:t>
              </a:r>
            </a:p>
          </p:txBody>
        </p:sp>
        <p:sp>
          <p:nvSpPr>
            <p:cNvPr id="15392" name="Rectangle 15"/>
            <p:cNvSpPr>
              <a:spLocks noChangeArrowheads="1"/>
            </p:cNvSpPr>
            <p:nvPr/>
          </p:nvSpPr>
          <p:spPr bwMode="auto">
            <a:xfrm>
              <a:off x="480" y="3504"/>
              <a:ext cx="576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PC(0x10)</a:t>
              </a:r>
            </a:p>
          </p:txBody>
        </p:sp>
        <p:sp>
          <p:nvSpPr>
            <p:cNvPr id="15393" name="Line 17"/>
            <p:cNvSpPr>
              <a:spLocks noChangeShapeType="1"/>
            </p:cNvSpPr>
            <p:nvPr/>
          </p:nvSpPr>
          <p:spPr bwMode="auto">
            <a:xfrm>
              <a:off x="1440" y="3840"/>
              <a:ext cx="432" cy="0"/>
            </a:xfrm>
            <a:prstGeom prst="line">
              <a:avLst/>
            </a:prstGeom>
            <a:noFill/>
            <a:ln w="762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394" name="Rectangle 32"/>
            <p:cNvSpPr>
              <a:spLocks noChangeArrowheads="1"/>
            </p:cNvSpPr>
            <p:nvPr/>
          </p:nvSpPr>
          <p:spPr bwMode="auto">
            <a:xfrm>
              <a:off x="2304" y="3456"/>
              <a:ext cx="1104" cy="38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Control Flow </a:t>
              </a:r>
            </a:p>
            <a:p>
              <a:pPr algn="ctr"/>
              <a:r>
                <a:rPr lang="en-US"/>
                <a:t>Analysis</a:t>
              </a:r>
            </a:p>
          </p:txBody>
        </p:sp>
        <p:sp>
          <p:nvSpPr>
            <p:cNvPr id="15395" name="Rectangle 36"/>
            <p:cNvSpPr>
              <a:spLocks noChangeArrowheads="1"/>
            </p:cNvSpPr>
            <p:nvPr/>
          </p:nvSpPr>
          <p:spPr bwMode="auto">
            <a:xfrm>
              <a:off x="2304" y="3072"/>
              <a:ext cx="1104" cy="33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Symbol Table</a:t>
              </a:r>
            </a:p>
          </p:txBody>
        </p:sp>
      </p:grpSp>
      <p:sp>
        <p:nvSpPr>
          <p:cNvPr id="153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Inside Functional Simulation: </a:t>
            </a:r>
            <a:br>
              <a:rPr lang="en-US" smtClean="0"/>
            </a:br>
            <a:r>
              <a:rPr lang="en-US" smtClean="0"/>
              <a:t>Key Objects</a:t>
            </a:r>
          </a:p>
        </p:txBody>
      </p:sp>
      <p:grpSp>
        <p:nvGrpSpPr>
          <p:cNvPr id="15368" name="Group 27"/>
          <p:cNvGrpSpPr>
            <a:grpSpLocks/>
          </p:cNvGrpSpPr>
          <p:nvPr/>
        </p:nvGrpSpPr>
        <p:grpSpPr bwMode="auto">
          <a:xfrm>
            <a:off x="1143000" y="2057400"/>
            <a:ext cx="1905000" cy="2209800"/>
            <a:chOff x="336" y="960"/>
            <a:chExt cx="1200" cy="1392"/>
          </a:xfrm>
        </p:grpSpPr>
        <p:sp>
          <p:nvSpPr>
            <p:cNvPr id="15382" name="Rectangle 4"/>
            <p:cNvSpPr>
              <a:spLocks noChangeArrowheads="1"/>
            </p:cNvSpPr>
            <p:nvPr/>
          </p:nvSpPr>
          <p:spPr bwMode="auto">
            <a:xfrm>
              <a:off x="336" y="960"/>
              <a:ext cx="1200" cy="1392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b="1"/>
                <a:t>kernel_info</a:t>
              </a:r>
            </a:p>
          </p:txBody>
        </p:sp>
        <p:sp>
          <p:nvSpPr>
            <p:cNvPr id="15383" name="Rectangle 5"/>
            <p:cNvSpPr>
              <a:spLocks noChangeArrowheads="1"/>
            </p:cNvSpPr>
            <p:nvPr/>
          </p:nvSpPr>
          <p:spPr bwMode="auto">
            <a:xfrm>
              <a:off x="384" y="1968"/>
              <a:ext cx="1104" cy="33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Param Memory</a:t>
              </a:r>
            </a:p>
          </p:txBody>
        </p:sp>
        <p:sp>
          <p:nvSpPr>
            <p:cNvPr id="15384" name="Rectangle 6"/>
            <p:cNvSpPr>
              <a:spLocks noChangeArrowheads="1"/>
            </p:cNvSpPr>
            <p:nvPr/>
          </p:nvSpPr>
          <p:spPr bwMode="auto">
            <a:xfrm>
              <a:off x="384" y="1200"/>
              <a:ext cx="1104" cy="336"/>
            </a:xfrm>
            <a:prstGeom prst="rect">
              <a:avLst/>
            </a:prstGeom>
            <a:solidFill>
              <a:srgbClr val="CC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Grid/Block Dim</a:t>
              </a:r>
            </a:p>
          </p:txBody>
        </p:sp>
        <p:sp>
          <p:nvSpPr>
            <p:cNvPr id="15385" name="Rectangle 7"/>
            <p:cNvSpPr>
              <a:spLocks noChangeArrowheads="1"/>
            </p:cNvSpPr>
            <p:nvPr/>
          </p:nvSpPr>
          <p:spPr bwMode="auto">
            <a:xfrm>
              <a:off x="384" y="1584"/>
              <a:ext cx="1104" cy="336"/>
            </a:xfrm>
            <a:prstGeom prst="rect">
              <a:avLst/>
            </a:prstGeom>
            <a:solidFill>
              <a:srgbClr val="CC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Launch Status</a:t>
              </a:r>
            </a:p>
          </p:txBody>
        </p:sp>
      </p:grpSp>
      <p:sp>
        <p:nvSpPr>
          <p:cNvPr id="15369" name="Rectangle 18"/>
          <p:cNvSpPr>
            <a:spLocks noChangeArrowheads="1"/>
          </p:cNvSpPr>
          <p:nvPr/>
        </p:nvSpPr>
        <p:spPr bwMode="auto">
          <a:xfrm>
            <a:off x="6248400" y="4876800"/>
            <a:ext cx="2286000" cy="4572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Global Memory</a:t>
            </a:r>
          </a:p>
        </p:txBody>
      </p:sp>
      <p:sp>
        <p:nvSpPr>
          <p:cNvPr id="15370" name="Rectangle 25"/>
          <p:cNvSpPr>
            <a:spLocks noChangeArrowheads="1"/>
          </p:cNvSpPr>
          <p:nvPr/>
        </p:nvSpPr>
        <p:spPr bwMode="auto">
          <a:xfrm>
            <a:off x="3733800" y="2057400"/>
            <a:ext cx="4724400" cy="2362200"/>
          </a:xfrm>
          <a:prstGeom prst="rect">
            <a:avLst/>
          </a:prstGeom>
          <a:solidFill>
            <a:srgbClr val="FFFFCC">
              <a:alpha val="4901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en-US" b="1"/>
              <a:t>ptx_cta_info</a:t>
            </a:r>
          </a:p>
        </p:txBody>
      </p:sp>
      <p:sp>
        <p:nvSpPr>
          <p:cNvPr id="15371" name="Rectangle 19"/>
          <p:cNvSpPr>
            <a:spLocks noChangeArrowheads="1"/>
          </p:cNvSpPr>
          <p:nvPr/>
        </p:nvSpPr>
        <p:spPr bwMode="auto">
          <a:xfrm>
            <a:off x="3886200" y="3352800"/>
            <a:ext cx="1752600" cy="5334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Shared Memory</a:t>
            </a:r>
          </a:p>
        </p:txBody>
      </p:sp>
      <p:sp>
        <p:nvSpPr>
          <p:cNvPr id="15372" name="Rectangle 26"/>
          <p:cNvSpPr>
            <a:spLocks noChangeArrowheads="1"/>
          </p:cNvSpPr>
          <p:nvPr/>
        </p:nvSpPr>
        <p:spPr bwMode="auto">
          <a:xfrm>
            <a:off x="3886200" y="2667000"/>
            <a:ext cx="1752600" cy="5334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Barrier</a:t>
            </a:r>
          </a:p>
        </p:txBody>
      </p:sp>
      <p:sp>
        <p:nvSpPr>
          <p:cNvPr id="15373" name="Rectangle 31"/>
          <p:cNvSpPr>
            <a:spLocks noChangeArrowheads="1"/>
          </p:cNvSpPr>
          <p:nvPr/>
        </p:nvSpPr>
        <p:spPr bwMode="auto">
          <a:xfrm>
            <a:off x="457200" y="1447800"/>
            <a:ext cx="8305800" cy="4953000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/>
          <a:lstStyle/>
          <a:p>
            <a:r>
              <a:rPr lang="en-US" sz="2000" b="1"/>
              <a:t>gpgpu_t</a:t>
            </a:r>
          </a:p>
        </p:txBody>
      </p:sp>
      <p:sp>
        <p:nvSpPr>
          <p:cNvPr id="15374" name="Rectangle 35"/>
          <p:cNvSpPr>
            <a:spLocks noChangeArrowheads="1"/>
          </p:cNvSpPr>
          <p:nvPr/>
        </p:nvSpPr>
        <p:spPr bwMode="auto">
          <a:xfrm>
            <a:off x="6248400" y="5486400"/>
            <a:ext cx="2286000" cy="762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GPU Memory </a:t>
            </a:r>
          </a:p>
          <a:p>
            <a:pPr algn="ctr"/>
            <a:r>
              <a:rPr lang="en-US"/>
              <a:t>Management</a:t>
            </a:r>
          </a:p>
        </p:txBody>
      </p:sp>
      <p:grpSp>
        <p:nvGrpSpPr>
          <p:cNvPr id="15375" name="Group 39"/>
          <p:cNvGrpSpPr>
            <a:grpSpLocks/>
          </p:cNvGrpSpPr>
          <p:nvPr/>
        </p:nvGrpSpPr>
        <p:grpSpPr bwMode="auto">
          <a:xfrm>
            <a:off x="6019800" y="2133600"/>
            <a:ext cx="2362200" cy="2209800"/>
            <a:chOff x="2448" y="1536"/>
            <a:chExt cx="1488" cy="1392"/>
          </a:xfrm>
        </p:grpSpPr>
        <p:sp>
          <p:nvSpPr>
            <p:cNvPr id="15377" name="Rectangle 24"/>
            <p:cNvSpPr>
              <a:spLocks noChangeArrowheads="1"/>
            </p:cNvSpPr>
            <p:nvPr/>
          </p:nvSpPr>
          <p:spPr bwMode="auto">
            <a:xfrm>
              <a:off x="2544" y="1536"/>
              <a:ext cx="1392" cy="1296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b="1"/>
                <a:t>ptx_thread_info</a:t>
              </a:r>
            </a:p>
          </p:txBody>
        </p:sp>
        <p:sp>
          <p:nvSpPr>
            <p:cNvPr id="15378" name="Rectangle 23"/>
            <p:cNvSpPr>
              <a:spLocks noChangeArrowheads="1"/>
            </p:cNvSpPr>
            <p:nvPr/>
          </p:nvSpPr>
          <p:spPr bwMode="auto">
            <a:xfrm>
              <a:off x="2496" y="1584"/>
              <a:ext cx="1392" cy="1296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b="1"/>
                <a:t>ptx_thread_info</a:t>
              </a:r>
            </a:p>
          </p:txBody>
        </p:sp>
        <p:sp>
          <p:nvSpPr>
            <p:cNvPr id="15379" name="Rectangle 20"/>
            <p:cNvSpPr>
              <a:spLocks noChangeArrowheads="1"/>
            </p:cNvSpPr>
            <p:nvPr/>
          </p:nvSpPr>
          <p:spPr bwMode="auto">
            <a:xfrm>
              <a:off x="2448" y="1632"/>
              <a:ext cx="1392" cy="1296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b="1"/>
                <a:t>ptx_thread_info</a:t>
              </a:r>
            </a:p>
          </p:txBody>
        </p:sp>
        <p:sp>
          <p:nvSpPr>
            <p:cNvPr id="15380" name="Rectangle 21"/>
            <p:cNvSpPr>
              <a:spLocks noChangeArrowheads="1"/>
            </p:cNvSpPr>
            <p:nvPr/>
          </p:nvSpPr>
          <p:spPr bwMode="auto">
            <a:xfrm>
              <a:off x="2496" y="2640"/>
              <a:ext cx="1296" cy="240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Local Memory</a:t>
              </a:r>
            </a:p>
          </p:txBody>
        </p:sp>
        <p:sp>
          <p:nvSpPr>
            <p:cNvPr id="15381" name="Rectangle 22"/>
            <p:cNvSpPr>
              <a:spLocks noChangeArrowheads="1"/>
            </p:cNvSpPr>
            <p:nvPr/>
          </p:nvSpPr>
          <p:spPr bwMode="auto">
            <a:xfrm>
              <a:off x="2496" y="1872"/>
              <a:ext cx="1296" cy="768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/>
                <a:t>Thread IDs</a:t>
              </a:r>
            </a:p>
            <a:p>
              <a:r>
                <a:rPr lang="en-US"/>
                <a:t>Registers</a:t>
              </a:r>
            </a:p>
            <a:p>
              <a:r>
                <a:rPr lang="en-US"/>
                <a:t>Program Counters</a:t>
              </a:r>
            </a:p>
            <a:p>
              <a:r>
                <a:rPr lang="en-US"/>
                <a:t>Call stack</a:t>
              </a:r>
            </a:p>
          </p:txBody>
        </p:sp>
      </p:grpSp>
      <p:sp>
        <p:nvSpPr>
          <p:cNvPr id="15376" name="Rectangle 41"/>
          <p:cNvSpPr>
            <a:spLocks noChangeArrowheads="1"/>
          </p:cNvSpPr>
          <p:nvPr/>
        </p:nvSpPr>
        <p:spPr bwMode="auto">
          <a:xfrm>
            <a:off x="7010400" y="1676400"/>
            <a:ext cx="1447800" cy="3048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SIMT Stacks</a:t>
            </a:r>
          </a:p>
        </p:txBody>
      </p:sp>
      <p:sp>
        <p:nvSpPr>
          <p:cNvPr id="37" name="Slide Number Placeholder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5AB7774A-6960-40D1-BC05-05366E169F04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16387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16389" name="Title 1"/>
          <p:cNvSpPr>
            <a:spLocks noGrp="1"/>
          </p:cNvSpPr>
          <p:nvPr>
            <p:ph type="title" idx="4294967295"/>
          </p:nvPr>
        </p:nvSpPr>
        <p:spPr>
          <a:xfrm>
            <a:off x="533400" y="0"/>
            <a:ext cx="8229600" cy="1371600"/>
          </a:xfrm>
        </p:spPr>
        <p:txBody>
          <a:bodyPr/>
          <a:lstStyle/>
          <a:p>
            <a:pPr eaLnBrk="1" hangingPunct="1"/>
            <a:r>
              <a:rPr lang="en-US" smtClean="0"/>
              <a:t>How are threads simulated</a:t>
            </a:r>
            <a:br>
              <a:rPr lang="en-US" smtClean="0"/>
            </a:br>
            <a:r>
              <a:rPr lang="en-US" smtClean="0"/>
              <a:t>(functionally)?</a:t>
            </a:r>
          </a:p>
        </p:txBody>
      </p:sp>
      <p:sp>
        <p:nvSpPr>
          <p:cNvPr id="16390" name="Text Placeholder 2"/>
          <p:cNvSpPr>
            <a:spLocks noGrp="1"/>
          </p:cNvSpPr>
          <p:nvPr>
            <p:ph type="body" idx="4294967295"/>
          </p:nvPr>
        </p:nvSpPr>
        <p:spPr>
          <a:xfrm>
            <a:off x="457200" y="1447800"/>
            <a:ext cx="8229600" cy="51054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dirty="0" smtClean="0"/>
              <a:t>Thread = 	program counter +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dirty="0" smtClean="0"/>
              <a:t>			set of registers +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dirty="0" smtClean="0"/>
              <a:t>			set of local memory locations</a:t>
            </a:r>
          </a:p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dirty="0" smtClean="0"/>
              <a:t>CTA (block) = 	set of threads with access to 			a shared memory + barrier</a:t>
            </a:r>
          </a:p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u="sng" dirty="0" smtClean="0"/>
              <a:t>New in GPGPU-</a:t>
            </a:r>
            <a:r>
              <a:rPr lang="en-US" u="sng" dirty="0" err="1" smtClean="0"/>
              <a:t>Sim</a:t>
            </a:r>
            <a:r>
              <a:rPr lang="en-US" u="sng" dirty="0" smtClean="0"/>
              <a:t> 3.x</a:t>
            </a:r>
            <a:r>
              <a:rPr lang="en-US" dirty="0" smtClean="0"/>
              <a:t>: Expose notion of “warp” in functional simulator</a:t>
            </a:r>
          </a:p>
          <a:p>
            <a:pPr eaLnBrk="1" hangingPunct="1"/>
            <a:r>
              <a:rPr lang="en-US" dirty="0" smtClean="0"/>
              <a:t>Support undocumented barrier behavior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0D578D01-9146-4CD7-BED0-D052C5B38378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17411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17413" name="Title 1"/>
          <p:cNvSpPr>
            <a:spLocks noGrp="1"/>
          </p:cNvSpPr>
          <p:nvPr>
            <p:ph type="title" idx="4294967295"/>
          </p:nvPr>
        </p:nvSpPr>
        <p:spPr>
          <a:xfrm>
            <a:off x="228600" y="0"/>
            <a:ext cx="8610600" cy="1371600"/>
          </a:xfrm>
        </p:spPr>
        <p:txBody>
          <a:bodyPr/>
          <a:lstStyle/>
          <a:p>
            <a:pPr eaLnBrk="1" hangingPunct="1"/>
            <a:r>
              <a:rPr lang="en-CA" smtClean="0">
                <a:solidFill>
                  <a:schemeClr val="tx1"/>
                </a:solidFill>
              </a:rPr>
              <a:t>How are instructions simulated (functionally)?</a:t>
            </a:r>
          </a:p>
        </p:txBody>
      </p:sp>
      <p:sp>
        <p:nvSpPr>
          <p:cNvPr id="17414" name="Text Placeholder 2"/>
          <p:cNvSpPr>
            <a:spLocks noGrp="1"/>
          </p:cNvSpPr>
          <p:nvPr>
            <p:ph type="body" idx="4294967295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CA" sz="2400" dirty="0" smtClean="0"/>
              <a:t>Code for simulating instructions in </a:t>
            </a:r>
            <a:br>
              <a:rPr lang="en-CA" sz="2400" dirty="0" smtClean="0"/>
            </a:br>
            <a:r>
              <a:rPr lang="en-CA" sz="2400" dirty="0" err="1" smtClean="0"/>
              <a:t>cuda-sim</a:t>
            </a:r>
            <a:r>
              <a:rPr lang="en-CA" sz="2400" dirty="0" smtClean="0"/>
              <a:t>/instruction.cc</a:t>
            </a:r>
          </a:p>
          <a:p>
            <a:pPr lvl="1" eaLnBrk="1" hangingPunct="1">
              <a:lnSpc>
                <a:spcPct val="90000"/>
              </a:lnSpc>
            </a:pPr>
            <a:r>
              <a:rPr lang="en-CA" sz="2000" dirty="0" smtClean="0"/>
              <a:t>1:1 mapping </a:t>
            </a:r>
            <a:r>
              <a:rPr lang="en-CA" sz="2000" dirty="0" err="1" smtClean="0"/>
              <a:t>opcode</a:t>
            </a:r>
            <a:r>
              <a:rPr lang="en-CA" sz="2000" dirty="0" smtClean="0"/>
              <a:t> </a:t>
            </a:r>
            <a:r>
              <a:rPr lang="en-CA" sz="2000" dirty="0" smtClean="0">
                <a:sym typeface="Wingdings" pitchFamily="2" charset="2"/>
              </a:rPr>
              <a:t> implementation function </a:t>
            </a:r>
          </a:p>
          <a:p>
            <a:pPr lvl="1" eaLnBrk="1" hangingPunct="1">
              <a:lnSpc>
                <a:spcPct val="90000"/>
              </a:lnSpc>
            </a:pPr>
            <a:r>
              <a:rPr lang="en-CA" sz="2000" dirty="0" smtClean="0"/>
              <a:t>Mapping in opcode.def</a:t>
            </a:r>
          </a:p>
          <a:p>
            <a:pPr eaLnBrk="1" hangingPunct="1">
              <a:lnSpc>
                <a:spcPct val="90000"/>
              </a:lnSpc>
            </a:pPr>
            <a:endParaRPr lang="en-CA" sz="2400" dirty="0" smtClean="0"/>
          </a:p>
          <a:p>
            <a:pPr eaLnBrk="1" hangingPunct="1">
              <a:lnSpc>
                <a:spcPct val="90000"/>
              </a:lnSpc>
            </a:pPr>
            <a:r>
              <a:rPr lang="en-CA" sz="2400" dirty="0" smtClean="0"/>
              <a:t>Threads initialized during launching of blocks.</a:t>
            </a:r>
          </a:p>
          <a:p>
            <a:pPr eaLnBrk="1" hangingPunct="1">
              <a:lnSpc>
                <a:spcPct val="90000"/>
              </a:lnSpc>
            </a:pPr>
            <a:r>
              <a:rPr lang="en-CA" sz="2400" dirty="0" smtClean="0"/>
              <a:t>Functional execution at </a:t>
            </a:r>
            <a:r>
              <a:rPr lang="en-CA" sz="2400" u="sng" dirty="0" smtClean="0"/>
              <a:t>issue stage</a:t>
            </a:r>
            <a:r>
              <a:rPr lang="en-CA" sz="2400" dirty="0" smtClean="0"/>
              <a:t> of timing pipeline: </a:t>
            </a:r>
          </a:p>
          <a:p>
            <a:pPr lvl="1" eaLnBrk="1" hangingPunct="1">
              <a:lnSpc>
                <a:spcPct val="90000"/>
              </a:lnSpc>
            </a:pPr>
            <a:r>
              <a:rPr lang="en-CA" sz="2000" dirty="0" smtClean="0"/>
              <a:t>Calls </a:t>
            </a:r>
            <a:r>
              <a:rPr lang="en-CA" sz="2000" dirty="0" err="1" smtClean="0"/>
              <a:t>ptx_thread_info</a:t>
            </a:r>
            <a:r>
              <a:rPr lang="en-CA" sz="2000" dirty="0" smtClean="0"/>
              <a:t>::</a:t>
            </a:r>
            <a:r>
              <a:rPr lang="en-CA" sz="2000" dirty="0" err="1" smtClean="0"/>
              <a:t>ptx_exec_inst</a:t>
            </a:r>
            <a:r>
              <a:rPr lang="en-CA" sz="2000" dirty="0" smtClean="0"/>
              <a:t>()</a:t>
            </a:r>
          </a:p>
          <a:p>
            <a:pPr lvl="1" eaLnBrk="1" hangingPunct="1">
              <a:lnSpc>
                <a:spcPct val="90000"/>
              </a:lnSpc>
            </a:pPr>
            <a:r>
              <a:rPr lang="en-CA" sz="2000" dirty="0" smtClean="0"/>
              <a:t>Inside: “giant switch statement” simulation approach (emulation)</a:t>
            </a:r>
          </a:p>
          <a:p>
            <a:pPr eaLnBrk="1" hangingPunct="1">
              <a:lnSpc>
                <a:spcPct val="90000"/>
              </a:lnSpc>
            </a:pPr>
            <a:r>
              <a:rPr lang="en-CA" sz="2400" dirty="0" smtClean="0"/>
              <a:t>Lookup instruction “object” corresponding to program counter</a:t>
            </a:r>
          </a:p>
          <a:p>
            <a:pPr lvl="1" eaLnBrk="1" hangingPunct="1">
              <a:lnSpc>
                <a:spcPct val="90000"/>
              </a:lnSpc>
            </a:pPr>
            <a:r>
              <a:rPr lang="en-CA" sz="2000" dirty="0" smtClean="0"/>
              <a:t>PTX: Assume 8-byte per instruction</a:t>
            </a:r>
          </a:p>
          <a:p>
            <a:pPr lvl="1" eaLnBrk="1" hangingPunct="1">
              <a:lnSpc>
                <a:spcPct val="90000"/>
              </a:lnSpc>
            </a:pPr>
            <a:endParaRPr lang="en-CA" sz="2000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0D578D01-9146-4CD7-BED0-D052C5B38378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18435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18437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en-CA" dirty="0" smtClean="0">
                <a:solidFill>
                  <a:schemeClr val="tx1"/>
                </a:solidFill>
              </a:rPr>
              <a:t>How are values communicated between threads?</a:t>
            </a:r>
          </a:p>
        </p:txBody>
      </p:sp>
      <p:sp>
        <p:nvSpPr>
          <p:cNvPr id="18438" name="Text Placeholder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CA" sz="2400" dirty="0" smtClean="0"/>
              <a:t>Threads can communicate through </a:t>
            </a:r>
          </a:p>
          <a:p>
            <a:pPr lvl="1" eaLnBrk="1" hangingPunct="1"/>
            <a:r>
              <a:rPr lang="en-CA" sz="2000" dirty="0" smtClean="0"/>
              <a:t>Global memory</a:t>
            </a:r>
          </a:p>
          <a:p>
            <a:pPr lvl="1" eaLnBrk="1" hangingPunct="1"/>
            <a:r>
              <a:rPr lang="en-CA" sz="2000" dirty="0" smtClean="0"/>
              <a:t>Shared memory</a:t>
            </a:r>
          </a:p>
          <a:p>
            <a:pPr eaLnBrk="1" hangingPunct="1"/>
            <a:r>
              <a:rPr lang="en-CA" sz="2400" dirty="0" smtClean="0"/>
              <a:t>We simulate all instructions as they reach </a:t>
            </a:r>
            <a:br>
              <a:rPr lang="en-CA" sz="2400" dirty="0" smtClean="0"/>
            </a:br>
            <a:r>
              <a:rPr lang="en-CA" sz="2400" u="sng" dirty="0" smtClean="0"/>
              <a:t>issue stage</a:t>
            </a:r>
            <a:r>
              <a:rPr lang="en-CA" sz="2400" dirty="0" smtClean="0"/>
              <a:t> of pipeline </a:t>
            </a:r>
          </a:p>
          <a:p>
            <a:pPr lvl="1" eaLnBrk="1" hangingPunct="1"/>
            <a:r>
              <a:rPr lang="en-CA" sz="2000" dirty="0" smtClean="0"/>
              <a:t>This includes loads and stores that access memory.  </a:t>
            </a:r>
          </a:p>
          <a:p>
            <a:pPr lvl="1" eaLnBrk="1" hangingPunct="1"/>
            <a:r>
              <a:rPr lang="en-CA" sz="2000" dirty="0" smtClean="0"/>
              <a:t>Except for </a:t>
            </a:r>
            <a:r>
              <a:rPr lang="en-CA" sz="2000" u="sng" dirty="0" smtClean="0"/>
              <a:t>atomics</a:t>
            </a:r>
            <a:r>
              <a:rPr lang="en-CA" sz="2000" dirty="0" smtClean="0"/>
              <a:t>: We simulate them functionally once atomic operation exits the memory partition in timing model.</a:t>
            </a:r>
          </a:p>
          <a:p>
            <a:pPr lvl="2" eaLnBrk="1" hangingPunct="1"/>
            <a:r>
              <a:rPr lang="en-CA" sz="1600" dirty="0" err="1" smtClean="0"/>
              <a:t>atom_impl</a:t>
            </a:r>
            <a:r>
              <a:rPr lang="en-CA" sz="1600" dirty="0" smtClean="0"/>
              <a:t>() calculates effective memory address and setups callback function</a:t>
            </a:r>
          </a:p>
          <a:p>
            <a:pPr eaLnBrk="1" hangingPunct="1"/>
            <a:r>
              <a:rPr lang="en-CA" sz="2400" dirty="0" smtClean="0"/>
              <a:t>Most CUDA code avoids intra-kernel communication through global memory </a:t>
            </a:r>
          </a:p>
          <a:p>
            <a:pPr lvl="1" eaLnBrk="1" hangingPunct="1"/>
            <a:r>
              <a:rPr lang="en-CA" sz="2000" dirty="0" smtClean="0"/>
              <a:t>Relaxed memory ordering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0D578D01-9146-4CD7-BED0-D052C5B38378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Memory Space Buffer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dirty="0" smtClean="0"/>
              <a:t>Functionally implements various </a:t>
            </a:r>
            <a:br>
              <a:rPr lang="en-US" dirty="0" smtClean="0"/>
            </a:br>
            <a:r>
              <a:rPr lang="en-US" dirty="0" smtClean="0"/>
              <a:t>memory spaces </a:t>
            </a:r>
          </a:p>
          <a:p>
            <a:pPr lvl="1" eaLnBrk="1" hangingPunct="1">
              <a:defRPr/>
            </a:pPr>
            <a:r>
              <a:rPr lang="en-US" dirty="0" smtClean="0"/>
              <a:t>Map of memory address </a:t>
            </a:r>
            <a:r>
              <a:rPr lang="en-US" dirty="0" smtClean="0">
                <a:sym typeface="Wingdings" pitchFamily="2" charset="2"/>
              </a:rPr>
              <a:t> pages </a:t>
            </a:r>
          </a:p>
          <a:p>
            <a:pPr lvl="1" eaLnBrk="1" hangingPunct="1">
              <a:defRPr/>
            </a:pPr>
            <a:r>
              <a:rPr lang="en-US" dirty="0" smtClean="0">
                <a:sym typeface="Wingdings" pitchFamily="2" charset="2"/>
              </a:rPr>
              <a:t>Each memory space buffer may contain 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>infinite # pages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Global, texture, constant memory spaces share the same buffer</a:t>
            </a:r>
          </a:p>
          <a:p>
            <a:pPr eaLnBrk="1" hangingPunct="1">
              <a:defRPr/>
            </a:pPr>
            <a:r>
              <a:rPr lang="en-US" dirty="0" smtClean="0"/>
              <a:t>Each block has a shared memory buffer</a:t>
            </a:r>
          </a:p>
          <a:p>
            <a:pPr eaLnBrk="1" hangingPunct="1">
              <a:defRPr/>
            </a:pPr>
            <a:r>
              <a:rPr lang="en-US" dirty="0" smtClean="0"/>
              <a:t>Each thread has a local memory buffer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Implementation in </a:t>
            </a:r>
            <a:r>
              <a:rPr lang="en-US" dirty="0" err="1" smtClean="0"/>
              <a:t>cuda-sim</a:t>
            </a:r>
            <a:r>
              <a:rPr lang="en-CA" dirty="0" smtClean="0"/>
              <a:t>/memory.[</a:t>
            </a:r>
            <a:r>
              <a:rPr lang="en-CA" dirty="0" err="1" smtClean="0"/>
              <a:t>h,cc</a:t>
            </a:r>
            <a:r>
              <a:rPr lang="en-CA" dirty="0" smtClean="0"/>
              <a:t>]</a:t>
            </a:r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5AB7774A-6960-40D1-BC05-05366E169F04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>Pure Functional Simulator</a:t>
            </a:r>
          </a:p>
        </p:txBody>
      </p:sp>
      <p:sp>
        <p:nvSpPr>
          <p:cNvPr id="2048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pPr eaLnBrk="1" hangingPunct="1"/>
            <a:r>
              <a:rPr lang="en-CA" dirty="0" smtClean="0"/>
              <a:t>Great for: </a:t>
            </a:r>
          </a:p>
          <a:p>
            <a:pPr lvl="1" eaLnBrk="1" hangingPunct="1"/>
            <a:r>
              <a:rPr lang="en-CA" dirty="0" smtClean="0"/>
              <a:t>Profiling application behavior</a:t>
            </a:r>
          </a:p>
          <a:p>
            <a:pPr lvl="1" eaLnBrk="1" hangingPunct="1"/>
            <a:r>
              <a:rPr lang="en-CA" dirty="0" smtClean="0"/>
              <a:t>Prototyping new instructions</a:t>
            </a:r>
          </a:p>
          <a:p>
            <a:pPr eaLnBrk="1" hangingPunct="1"/>
            <a:r>
              <a:rPr lang="en-CA" dirty="0" smtClean="0"/>
              <a:t>Recreated in GPGPU-</a:t>
            </a:r>
            <a:r>
              <a:rPr lang="en-CA" dirty="0" err="1" smtClean="0"/>
              <a:t>Sim</a:t>
            </a:r>
            <a:r>
              <a:rPr lang="en-CA" dirty="0" smtClean="0"/>
              <a:t> v3.1.0</a:t>
            </a:r>
          </a:p>
          <a:p>
            <a:pPr eaLnBrk="1" hangingPunct="1"/>
            <a:r>
              <a:rPr lang="en-CA" dirty="0" smtClean="0"/>
              <a:t>Mostly contained in a single class: </a:t>
            </a:r>
            <a:r>
              <a:rPr lang="en-CA" b="1" i="1" dirty="0" err="1" smtClean="0">
                <a:solidFill>
                  <a:srgbClr val="0070C0"/>
                </a:solidFill>
              </a:rPr>
              <a:t>functionalCoreSim</a:t>
            </a:r>
            <a:endParaRPr lang="en-CA" b="1" i="1" dirty="0" smtClean="0">
              <a:solidFill>
                <a:srgbClr val="0070C0"/>
              </a:solidFill>
            </a:endParaRPr>
          </a:p>
          <a:p>
            <a:pPr eaLnBrk="1" hangingPunct="1"/>
            <a:r>
              <a:rPr lang="en-CA" dirty="0" smtClean="0"/>
              <a:t>Execute one thread block at a time</a:t>
            </a:r>
          </a:p>
          <a:p>
            <a:pPr lvl="1" eaLnBrk="1" hangingPunct="1"/>
            <a:r>
              <a:rPr lang="en-CA" dirty="0" smtClean="0"/>
              <a:t>Execute warps in round-robin</a:t>
            </a:r>
          </a:p>
        </p:txBody>
      </p:sp>
      <p:sp>
        <p:nvSpPr>
          <p:cNvPr id="2048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81750"/>
            <a:ext cx="2133600" cy="476250"/>
          </a:xfrm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en-CA" dirty="0" smtClean="0"/>
              <a:t>Overview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5AB7774A-6960-40D1-BC05-05366E169F04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0972666"/>
              </p:ext>
            </p:extLst>
          </p:nvPr>
        </p:nvGraphicFramePr>
        <p:xfrm>
          <a:off x="381000" y="609600"/>
          <a:ext cx="8406076" cy="607608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609600"/>
                <a:gridCol w="6553200"/>
                <a:gridCol w="1243276"/>
              </a:tblGrid>
              <a:tr h="381000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Brief Background on GPU Computing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40mins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2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GPGPU-</a:t>
                      </a:r>
                      <a:r>
                        <a:rPr lang="en-CA" sz="2400" dirty="0" err="1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Sim</a:t>
                      </a:r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 Overview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30mins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Demo</a:t>
                      </a:r>
                      <a:r>
                        <a:rPr lang="en-CA" sz="2400" baseline="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 1: Setup and Run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15mins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algn="ctr"/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Break (10:00 – 10:30am)</a:t>
                      </a:r>
                      <a:endParaRPr lang="en-CA" sz="18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4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Microarchitecture Timing Model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85mins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Lunch (12:00 – 1:00pm)</a:t>
                      </a: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Software Organization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25mins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Timing</a:t>
                      </a:r>
                      <a:r>
                        <a:rPr lang="en-CA" sz="2400" baseline="0" dirty="0" smtClean="0"/>
                        <a:t> Model (Software)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5c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Power </a:t>
                      </a:r>
                      <a:r>
                        <a:rPr lang="en-CA" sz="2400" dirty="0" smtClean="0"/>
                        <a:t>Model: </a:t>
                      </a:r>
                      <a:r>
                        <a:rPr lang="en-CA" sz="2400" baseline="0" dirty="0" err="1" smtClean="0"/>
                        <a:t>GPUWattch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45mins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 Break (3:00 –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3:30pm)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6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The GPU Design Space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Demo 2: Debugging Tool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Demo 3: Visualizing</a:t>
                      </a:r>
                      <a:r>
                        <a:rPr lang="en-CA" sz="2400" baseline="0" dirty="0" smtClean="0"/>
                        <a:t> Performance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8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Extending GPGPU-Sim (with</a:t>
                      </a:r>
                      <a:r>
                        <a:rPr lang="en-CA" sz="2400" baseline="0" dirty="0" smtClean="0"/>
                        <a:t> </a:t>
                      </a:r>
                      <a:r>
                        <a:rPr lang="en-CA" sz="2400" baseline="0" dirty="0" err="1" smtClean="0"/>
                        <a:t>GPUWattch</a:t>
                      </a:r>
                      <a:r>
                        <a:rPr lang="en-CA" sz="2400" baseline="0" dirty="0" smtClean="0"/>
                        <a:t>)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9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Wrap Up</a:t>
                      </a:r>
                      <a:r>
                        <a:rPr lang="en-CA" sz="2400" baseline="0" dirty="0" smtClean="0"/>
                        <a:t> and Discussion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21507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2150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Software Organization Overview</a:t>
            </a:r>
            <a:endParaRPr lang="en-CA" sz="4000" b="0" dirty="0" smtClean="0"/>
          </a:p>
        </p:txBody>
      </p:sp>
      <p:sp>
        <p:nvSpPr>
          <p:cNvPr id="21510" name="Text Placeholder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Introduce GPGPU-</a:t>
            </a:r>
            <a:r>
              <a:rPr lang="en-CA" dirty="0" err="1" smtClean="0"/>
              <a:t>Sim</a:t>
            </a:r>
            <a:r>
              <a:rPr lang="en-CA" dirty="0" smtClean="0"/>
              <a:t> modules</a:t>
            </a:r>
          </a:p>
          <a:p>
            <a:pPr eaLnBrk="1" hangingPunct="1"/>
            <a:r>
              <a:rPr lang="en-CA" dirty="0" smtClean="0"/>
              <a:t>Interfacing with CUDA and </a:t>
            </a:r>
            <a:r>
              <a:rPr lang="en-CA" dirty="0" err="1" smtClean="0"/>
              <a:t>OpenCL</a:t>
            </a:r>
            <a:endParaRPr lang="en-CA" dirty="0" smtClean="0"/>
          </a:p>
          <a:p>
            <a:pPr eaLnBrk="1" hangingPunct="1"/>
            <a:r>
              <a:rPr lang="en-CA" dirty="0" smtClean="0"/>
              <a:t>Details of PTX simulation</a:t>
            </a:r>
          </a:p>
          <a:p>
            <a:pPr eaLnBrk="1" hangingPunct="1"/>
            <a:r>
              <a:rPr lang="en-CA" b="1" u="sng" dirty="0" smtClean="0"/>
              <a:t>Timing Model</a:t>
            </a:r>
          </a:p>
          <a:p>
            <a:pPr eaLnBrk="1" hangingPunct="1"/>
            <a:r>
              <a:rPr lang="en-CA" dirty="0" smtClean="0"/>
              <a:t>Power </a:t>
            </a:r>
            <a:r>
              <a:rPr lang="en-CA" dirty="0" smtClean="0"/>
              <a:t>Model: </a:t>
            </a:r>
            <a:r>
              <a:rPr lang="en-CA" dirty="0" err="1"/>
              <a:t>GPUWattch</a:t>
            </a:r>
            <a:endParaRPr lang="en-CA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0D578D01-9146-4CD7-BED0-D052C5B38378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Abstract HW Model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Interface between functional simulation and timing simulation</a:t>
            </a:r>
          </a:p>
          <a:p>
            <a:pPr eaLnBrk="1" hangingPunct="1"/>
            <a:endParaRPr lang="en-US" smtClean="0"/>
          </a:p>
        </p:txBody>
      </p:sp>
      <p:sp>
        <p:nvSpPr>
          <p:cNvPr id="22535" name="Rectangle 4"/>
          <p:cNvSpPr>
            <a:spLocks noChangeArrowheads="1"/>
          </p:cNvSpPr>
          <p:nvPr/>
        </p:nvSpPr>
        <p:spPr bwMode="auto">
          <a:xfrm>
            <a:off x="1447800" y="4343400"/>
            <a:ext cx="2286000" cy="533400"/>
          </a:xfrm>
          <a:prstGeom prst="rect">
            <a:avLst/>
          </a:prstGeom>
          <a:solidFill>
            <a:srgbClr val="00206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chemeClr val="bg1"/>
                </a:solidFill>
              </a:rPr>
              <a:t>core_t</a:t>
            </a:r>
          </a:p>
        </p:txBody>
      </p:sp>
      <p:sp>
        <p:nvSpPr>
          <p:cNvPr id="22536" name="Rectangle 5"/>
          <p:cNvSpPr>
            <a:spLocks noChangeArrowheads="1"/>
          </p:cNvSpPr>
          <p:nvPr/>
        </p:nvSpPr>
        <p:spPr bwMode="auto">
          <a:xfrm>
            <a:off x="4800600" y="4343400"/>
            <a:ext cx="2286000" cy="533400"/>
          </a:xfrm>
          <a:prstGeom prst="rect">
            <a:avLst/>
          </a:prstGeom>
          <a:solidFill>
            <a:srgbClr val="00206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chemeClr val="bg1"/>
                </a:solidFill>
              </a:rPr>
              <a:t>shader_core_ctx</a:t>
            </a:r>
          </a:p>
        </p:txBody>
      </p:sp>
      <p:sp>
        <p:nvSpPr>
          <p:cNvPr id="22537" name="Rectangle 6"/>
          <p:cNvSpPr>
            <a:spLocks noChangeArrowheads="1"/>
          </p:cNvSpPr>
          <p:nvPr/>
        </p:nvSpPr>
        <p:spPr bwMode="auto">
          <a:xfrm>
            <a:off x="1447800" y="5105400"/>
            <a:ext cx="2286000" cy="533400"/>
          </a:xfrm>
          <a:prstGeom prst="rect">
            <a:avLst/>
          </a:prstGeom>
          <a:solidFill>
            <a:srgbClr val="00206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chemeClr val="bg1"/>
                </a:solidFill>
              </a:rPr>
              <a:t>ptx_instruction_t</a:t>
            </a:r>
          </a:p>
        </p:txBody>
      </p:sp>
      <p:sp>
        <p:nvSpPr>
          <p:cNvPr id="22538" name="Rectangle 7"/>
          <p:cNvSpPr>
            <a:spLocks noChangeArrowheads="1"/>
          </p:cNvSpPr>
          <p:nvPr/>
        </p:nvSpPr>
        <p:spPr bwMode="auto">
          <a:xfrm>
            <a:off x="4800600" y="5105400"/>
            <a:ext cx="2286000" cy="533400"/>
          </a:xfrm>
          <a:prstGeom prst="rect">
            <a:avLst/>
          </a:prstGeom>
          <a:solidFill>
            <a:srgbClr val="00206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en-US" sz="2000" b="1">
                <a:solidFill>
                  <a:schemeClr val="bg1"/>
                </a:solidFill>
              </a:rPr>
              <a:t>warp_inst_t</a:t>
            </a:r>
          </a:p>
          <a:p>
            <a:pPr algn="ctr">
              <a:lnSpc>
                <a:spcPct val="90000"/>
              </a:lnSpc>
            </a:pPr>
            <a:r>
              <a:rPr lang="en-US" sz="2000" b="1">
                <a:solidFill>
                  <a:schemeClr val="bg1"/>
                </a:solidFill>
              </a:rPr>
              <a:t>inst_t</a:t>
            </a:r>
          </a:p>
        </p:txBody>
      </p:sp>
      <p:sp>
        <p:nvSpPr>
          <p:cNvPr id="22539" name="Line 8"/>
          <p:cNvSpPr>
            <a:spLocks noChangeShapeType="1"/>
          </p:cNvSpPr>
          <p:nvPr/>
        </p:nvSpPr>
        <p:spPr bwMode="auto">
          <a:xfrm>
            <a:off x="3733800" y="5410200"/>
            <a:ext cx="1066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22540" name="Line 9"/>
          <p:cNvSpPr>
            <a:spLocks noChangeShapeType="1"/>
          </p:cNvSpPr>
          <p:nvPr/>
        </p:nvSpPr>
        <p:spPr bwMode="auto">
          <a:xfrm>
            <a:off x="3733800" y="4648200"/>
            <a:ext cx="1066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22541" name="Rectangle 10"/>
          <p:cNvSpPr>
            <a:spLocks noChangeArrowheads="1"/>
          </p:cNvSpPr>
          <p:nvPr/>
        </p:nvSpPr>
        <p:spPr bwMode="auto">
          <a:xfrm>
            <a:off x="1447800" y="3581400"/>
            <a:ext cx="2286000" cy="533400"/>
          </a:xfrm>
          <a:prstGeom prst="rect">
            <a:avLst/>
          </a:prstGeom>
          <a:solidFill>
            <a:srgbClr val="00206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chemeClr val="bg1"/>
                </a:solidFill>
              </a:rPr>
              <a:t>gpgpu_t</a:t>
            </a:r>
          </a:p>
        </p:txBody>
      </p:sp>
      <p:sp>
        <p:nvSpPr>
          <p:cNvPr id="22542" name="Rectangle 11"/>
          <p:cNvSpPr>
            <a:spLocks noChangeArrowheads="1"/>
          </p:cNvSpPr>
          <p:nvPr/>
        </p:nvSpPr>
        <p:spPr bwMode="auto">
          <a:xfrm>
            <a:off x="4800600" y="3581400"/>
            <a:ext cx="2286000" cy="533400"/>
          </a:xfrm>
          <a:prstGeom prst="rect">
            <a:avLst/>
          </a:prstGeom>
          <a:solidFill>
            <a:srgbClr val="00206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chemeClr val="bg1"/>
                </a:solidFill>
              </a:rPr>
              <a:t>gpgpu_sim</a:t>
            </a:r>
          </a:p>
        </p:txBody>
      </p:sp>
      <p:sp>
        <p:nvSpPr>
          <p:cNvPr id="22543" name="Line 12"/>
          <p:cNvSpPr>
            <a:spLocks noChangeShapeType="1"/>
          </p:cNvSpPr>
          <p:nvPr/>
        </p:nvSpPr>
        <p:spPr bwMode="auto">
          <a:xfrm>
            <a:off x="3733800" y="3886200"/>
            <a:ext cx="1066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22544" name="Text Box 13"/>
          <p:cNvSpPr txBox="1">
            <a:spLocks noChangeArrowheads="1"/>
          </p:cNvSpPr>
          <p:nvPr/>
        </p:nvSpPr>
        <p:spPr bwMode="auto">
          <a:xfrm>
            <a:off x="1447800" y="2971800"/>
            <a:ext cx="2386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Abstract Model</a:t>
            </a:r>
          </a:p>
        </p:txBody>
      </p:sp>
      <p:sp>
        <p:nvSpPr>
          <p:cNvPr id="22545" name="Text Box 14"/>
          <p:cNvSpPr txBox="1">
            <a:spLocks noChangeArrowheads="1"/>
          </p:cNvSpPr>
          <p:nvPr/>
        </p:nvSpPr>
        <p:spPr bwMode="auto">
          <a:xfrm>
            <a:off x="4876800" y="2971800"/>
            <a:ext cx="2144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Timing Model</a:t>
            </a: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5AB7774A-6960-40D1-BC05-05366E169F04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>Microarchitecture Model (Revisitied)</a:t>
            </a:r>
          </a:p>
        </p:txBody>
      </p:sp>
      <p:sp>
        <p:nvSpPr>
          <p:cNvPr id="23555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2355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23558" name="Rectangle 3"/>
          <p:cNvSpPr>
            <a:spLocks noChangeArrowheads="1"/>
          </p:cNvSpPr>
          <p:nvPr/>
        </p:nvSpPr>
        <p:spPr bwMode="auto">
          <a:xfrm>
            <a:off x="533400" y="1752600"/>
            <a:ext cx="8077200" cy="3532188"/>
          </a:xfrm>
          <a:prstGeom prst="rect">
            <a:avLst/>
          </a:prstGeom>
          <a:noFill/>
          <a:ln w="285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wrap="none" tIns="0"/>
          <a:lstStyle/>
          <a:p>
            <a:r>
              <a:rPr lang="en-US" sz="2400" b="1"/>
              <a:t>GPU</a:t>
            </a:r>
          </a:p>
        </p:txBody>
      </p:sp>
      <p:grpSp>
        <p:nvGrpSpPr>
          <p:cNvPr id="23559" name="Group 4"/>
          <p:cNvGrpSpPr>
            <a:grpSpLocks/>
          </p:cNvGrpSpPr>
          <p:nvPr/>
        </p:nvGrpSpPr>
        <p:grpSpPr bwMode="auto">
          <a:xfrm>
            <a:off x="5638800" y="2895600"/>
            <a:ext cx="358775" cy="73025"/>
            <a:chOff x="3922713" y="1989138"/>
            <a:chExt cx="358775" cy="73025"/>
          </a:xfrm>
        </p:grpSpPr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3922713" y="1989138"/>
              <a:ext cx="71438" cy="73025"/>
            </a:xfrm>
            <a:prstGeom prst="ellips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4067176" y="1989138"/>
              <a:ext cx="71437" cy="73025"/>
            </a:xfrm>
            <a:prstGeom prst="ellips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4210051" y="1989138"/>
              <a:ext cx="71437" cy="73025"/>
            </a:xfrm>
            <a:prstGeom prst="ellips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908050" y="3830638"/>
            <a:ext cx="7245350" cy="360362"/>
          </a:xfrm>
          <a:prstGeom prst="rect">
            <a:avLst/>
          </a:prstGeom>
          <a:gradFill flip="none" rotWithShape="1">
            <a:gsLst>
              <a:gs pos="0">
                <a:srgbClr val="C4E59F">
                  <a:tint val="66000"/>
                  <a:satMod val="160000"/>
                </a:srgbClr>
              </a:gs>
              <a:gs pos="50000">
                <a:srgbClr val="C4E59F">
                  <a:tint val="44500"/>
                  <a:satMod val="160000"/>
                </a:srgbClr>
              </a:gs>
              <a:gs pos="100000">
                <a:srgbClr val="C4E59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00800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rgbClr val="000000"/>
                </a:solidFill>
              </a:rPr>
              <a:t>Interconnection Network</a:t>
            </a:r>
          </a:p>
        </p:txBody>
      </p:sp>
      <p:grpSp>
        <p:nvGrpSpPr>
          <p:cNvPr id="23561" name="Group 6"/>
          <p:cNvGrpSpPr>
            <a:grpSpLocks/>
          </p:cNvGrpSpPr>
          <p:nvPr/>
        </p:nvGrpSpPr>
        <p:grpSpPr bwMode="auto">
          <a:xfrm>
            <a:off x="5029200" y="4800600"/>
            <a:ext cx="376238" cy="71438"/>
            <a:chOff x="3505200" y="4648200"/>
            <a:chExt cx="376238" cy="71437"/>
          </a:xfrm>
        </p:grpSpPr>
        <p:sp>
          <p:nvSpPr>
            <p:cNvPr id="13" name="Oval 12"/>
            <p:cNvSpPr>
              <a:spLocks noChangeArrowheads="1"/>
            </p:cNvSpPr>
            <p:nvPr/>
          </p:nvSpPr>
          <p:spPr bwMode="auto">
            <a:xfrm flipH="1" flipV="1">
              <a:off x="3657600" y="4648200"/>
              <a:ext cx="71438" cy="7143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 flipH="1" flipV="1">
              <a:off x="3810000" y="4648200"/>
              <a:ext cx="71438" cy="7143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15" name="Oval 14"/>
            <p:cNvSpPr>
              <a:spLocks noChangeArrowheads="1"/>
            </p:cNvSpPr>
            <p:nvPr/>
          </p:nvSpPr>
          <p:spPr bwMode="auto">
            <a:xfrm flipH="1" flipV="1">
              <a:off x="3505200" y="4648200"/>
              <a:ext cx="71438" cy="7143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grpSp>
        <p:nvGrpSpPr>
          <p:cNvPr id="23562" name="Group 54"/>
          <p:cNvGrpSpPr>
            <a:grpSpLocks/>
          </p:cNvGrpSpPr>
          <p:nvPr/>
        </p:nvGrpSpPr>
        <p:grpSpPr bwMode="auto">
          <a:xfrm>
            <a:off x="685800" y="2209800"/>
            <a:ext cx="2362200" cy="1582738"/>
            <a:chOff x="914400" y="2209800"/>
            <a:chExt cx="2362200" cy="1582737"/>
          </a:xfrm>
        </p:grpSpPr>
        <p:sp>
          <p:nvSpPr>
            <p:cNvPr id="48" name="Rectangle 3"/>
            <p:cNvSpPr>
              <a:spLocks noChangeArrowheads="1"/>
            </p:cNvSpPr>
            <p:nvPr/>
          </p:nvSpPr>
          <p:spPr bwMode="auto">
            <a:xfrm>
              <a:off x="914400" y="2209800"/>
              <a:ext cx="2362200" cy="1295399"/>
            </a:xfrm>
            <a:prstGeom prst="rect">
              <a:avLst/>
            </a:prstGeom>
            <a:gradFill flip="none" rotWithShape="1">
              <a:gsLst>
                <a:gs pos="0">
                  <a:srgbClr val="99FF99"/>
                </a:gs>
                <a:gs pos="100000">
                  <a:srgbClr val="CCFFCC"/>
                </a:gs>
              </a:gsLst>
              <a:lin ang="16200000" scaled="1"/>
              <a:tileRect/>
            </a:gradFill>
            <a:ln w="12700">
              <a:solidFill>
                <a:srgbClr val="333300"/>
              </a:solidFill>
              <a:prstDash val="solid"/>
              <a:miter lim="800000"/>
              <a:headEnd/>
              <a:tailEnd/>
            </a:ln>
            <a:effectLst>
              <a:outerShdw blurRad="38100" dist="38100" dir="2700000" algn="tl" rotWithShape="0">
                <a:prstClr val="black">
                  <a:alpha val="20000"/>
                </a:prstClr>
              </a:outerShdw>
            </a:effectLst>
          </p:spPr>
          <p:txBody>
            <a:bodyPr wrap="none" tIns="0"/>
            <a:lstStyle/>
            <a:p>
              <a:pPr>
                <a:defRPr/>
              </a:pPr>
              <a:r>
                <a:rPr lang="en-US" b="1" dirty="0"/>
                <a:t>SIMT Core Cluster</a:t>
              </a: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990600" y="2514600"/>
              <a:ext cx="1066800" cy="8715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SIMT</a:t>
              </a:r>
            </a:p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Core</a:t>
              </a:r>
            </a:p>
          </p:txBody>
        </p:sp>
        <p:sp>
          <p:nvSpPr>
            <p:cNvPr id="18" name="Line 205"/>
            <p:cNvSpPr>
              <a:spLocks noChangeShapeType="1"/>
            </p:cNvSpPr>
            <p:nvPr/>
          </p:nvSpPr>
          <p:spPr bwMode="auto">
            <a:xfrm>
              <a:off x="2057400" y="3505199"/>
              <a:ext cx="3175" cy="287338"/>
            </a:xfrm>
            <a:prstGeom prst="line">
              <a:avLst/>
            </a:prstGeom>
            <a:ln>
              <a:solidFill>
                <a:schemeClr val="accent1">
                  <a:lumMod val="25000"/>
                </a:schemeClr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2133600" y="2514600"/>
              <a:ext cx="1066800" cy="8715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SIMT</a:t>
              </a:r>
            </a:p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Core</a:t>
              </a:r>
            </a:p>
          </p:txBody>
        </p:sp>
      </p:grpSp>
      <p:grpSp>
        <p:nvGrpSpPr>
          <p:cNvPr id="23563" name="Group 11"/>
          <p:cNvGrpSpPr>
            <a:grpSpLocks/>
          </p:cNvGrpSpPr>
          <p:nvPr/>
        </p:nvGrpSpPr>
        <p:grpSpPr bwMode="auto">
          <a:xfrm>
            <a:off x="6096000" y="4191000"/>
            <a:ext cx="1676400" cy="1951038"/>
            <a:chOff x="4406388" y="4043366"/>
            <a:chExt cx="904308" cy="1951033"/>
          </a:xfrm>
        </p:grpSpPr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4570808" y="4348165"/>
              <a:ext cx="616574" cy="60959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solidFill>
                    <a:srgbClr val="000000"/>
                  </a:solidFill>
                  <a:latin typeface="Calibri" pitchFamily="34" charset="0"/>
                </a:rPr>
                <a:t>Memory</a:t>
              </a:r>
            </a:p>
            <a:p>
              <a:pPr algn="ctr">
                <a:defRPr/>
              </a:pPr>
              <a:r>
                <a:rPr lang="en-US" b="1">
                  <a:solidFill>
                    <a:srgbClr val="000000"/>
                  </a:solidFill>
                  <a:latin typeface="Calibri" pitchFamily="34" charset="0"/>
                </a:rPr>
                <a:t>Partition</a:t>
              </a:r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4406388" y="5414962"/>
              <a:ext cx="904308" cy="5794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solidFill>
                    <a:srgbClr val="000000"/>
                  </a:solidFill>
                  <a:latin typeface="Calibri" pitchFamily="34" charset="0"/>
                </a:rPr>
                <a:t>GDDR3/GDDR5</a:t>
              </a:r>
            </a:p>
          </p:txBody>
        </p:sp>
        <p:sp>
          <p:nvSpPr>
            <p:cNvPr id="31" name="Line 98"/>
            <p:cNvSpPr>
              <a:spLocks noChangeShapeType="1"/>
            </p:cNvSpPr>
            <p:nvPr/>
          </p:nvSpPr>
          <p:spPr bwMode="auto">
            <a:xfrm>
              <a:off x="4858542" y="4957764"/>
              <a:ext cx="1713" cy="43179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32" name="Line 224"/>
            <p:cNvSpPr>
              <a:spLocks noChangeShapeType="1"/>
            </p:cNvSpPr>
            <p:nvPr/>
          </p:nvSpPr>
          <p:spPr bwMode="auto">
            <a:xfrm>
              <a:off x="4858542" y="4043366"/>
              <a:ext cx="1713" cy="2873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</a:endParaRPr>
            </a:p>
          </p:txBody>
        </p:sp>
      </p:grpSp>
      <p:grpSp>
        <p:nvGrpSpPr>
          <p:cNvPr id="23564" name="Group 12"/>
          <p:cNvGrpSpPr>
            <a:grpSpLocks/>
          </p:cNvGrpSpPr>
          <p:nvPr/>
        </p:nvGrpSpPr>
        <p:grpSpPr bwMode="auto">
          <a:xfrm>
            <a:off x="2743200" y="4191000"/>
            <a:ext cx="1676400" cy="1951038"/>
            <a:chOff x="4406388" y="4043366"/>
            <a:chExt cx="904308" cy="1951033"/>
          </a:xfrm>
        </p:grpSpPr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4570808" y="4348165"/>
              <a:ext cx="616574" cy="60959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solidFill>
                    <a:srgbClr val="000000"/>
                  </a:solidFill>
                  <a:latin typeface="Calibri" pitchFamily="34" charset="0"/>
                </a:rPr>
                <a:t>Memory</a:t>
              </a:r>
            </a:p>
            <a:p>
              <a:pPr algn="ctr">
                <a:defRPr/>
              </a:pPr>
              <a:r>
                <a:rPr lang="en-US" b="1">
                  <a:solidFill>
                    <a:srgbClr val="000000"/>
                  </a:solidFill>
                  <a:latin typeface="Calibri" pitchFamily="34" charset="0"/>
                </a:rPr>
                <a:t>Partition</a:t>
              </a:r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4406388" y="5414962"/>
              <a:ext cx="904308" cy="5794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solidFill>
                    <a:srgbClr val="000000"/>
                  </a:solidFill>
                  <a:latin typeface="Calibri" pitchFamily="34" charset="0"/>
                </a:rPr>
                <a:t>GDDR3/GDDR5</a:t>
              </a:r>
            </a:p>
          </p:txBody>
        </p:sp>
        <p:sp>
          <p:nvSpPr>
            <p:cNvPr id="36" name="Line 98"/>
            <p:cNvSpPr>
              <a:spLocks noChangeShapeType="1"/>
            </p:cNvSpPr>
            <p:nvPr/>
          </p:nvSpPr>
          <p:spPr bwMode="auto">
            <a:xfrm>
              <a:off x="4858542" y="4957764"/>
              <a:ext cx="1713" cy="43179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37" name="Line 224"/>
            <p:cNvSpPr>
              <a:spLocks noChangeShapeType="1"/>
            </p:cNvSpPr>
            <p:nvPr/>
          </p:nvSpPr>
          <p:spPr bwMode="auto">
            <a:xfrm>
              <a:off x="4858542" y="4043366"/>
              <a:ext cx="1713" cy="2873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</a:endParaRPr>
            </a:p>
          </p:txBody>
        </p:sp>
      </p:grpSp>
      <p:grpSp>
        <p:nvGrpSpPr>
          <p:cNvPr id="23565" name="Group 13"/>
          <p:cNvGrpSpPr>
            <a:grpSpLocks/>
          </p:cNvGrpSpPr>
          <p:nvPr/>
        </p:nvGrpSpPr>
        <p:grpSpPr bwMode="auto">
          <a:xfrm>
            <a:off x="990600" y="4191000"/>
            <a:ext cx="1676400" cy="1951038"/>
            <a:chOff x="4406388" y="4043366"/>
            <a:chExt cx="904308" cy="1951033"/>
          </a:xfrm>
        </p:grpSpPr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4570808" y="4348165"/>
              <a:ext cx="616574" cy="60959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solidFill>
                    <a:srgbClr val="000000"/>
                  </a:solidFill>
                  <a:latin typeface="Calibri" pitchFamily="34" charset="0"/>
                </a:rPr>
                <a:t>Memory</a:t>
              </a:r>
            </a:p>
            <a:p>
              <a:pPr algn="ctr">
                <a:defRPr/>
              </a:pPr>
              <a:r>
                <a:rPr lang="en-US" b="1">
                  <a:solidFill>
                    <a:srgbClr val="000000"/>
                  </a:solidFill>
                  <a:latin typeface="Calibri" pitchFamily="34" charset="0"/>
                </a:rPr>
                <a:t>Partition</a:t>
              </a:r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4406388" y="5414962"/>
              <a:ext cx="904308" cy="5794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solidFill>
                    <a:srgbClr val="000000"/>
                  </a:solidFill>
                  <a:latin typeface="Calibri" pitchFamily="34" charset="0"/>
                </a:rPr>
                <a:t>GDDR3/GDDR5</a:t>
              </a:r>
            </a:p>
          </p:txBody>
        </p:sp>
        <p:sp>
          <p:nvSpPr>
            <p:cNvPr id="41" name="Line 98"/>
            <p:cNvSpPr>
              <a:spLocks noChangeShapeType="1"/>
            </p:cNvSpPr>
            <p:nvPr/>
          </p:nvSpPr>
          <p:spPr bwMode="auto">
            <a:xfrm>
              <a:off x="4858542" y="4957764"/>
              <a:ext cx="1713" cy="43179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42" name="Line 224"/>
            <p:cNvSpPr>
              <a:spLocks noChangeShapeType="1"/>
            </p:cNvSpPr>
            <p:nvPr/>
          </p:nvSpPr>
          <p:spPr bwMode="auto">
            <a:xfrm>
              <a:off x="4858542" y="4043366"/>
              <a:ext cx="1713" cy="2873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</a:endParaRPr>
            </a:p>
          </p:txBody>
        </p:sp>
      </p:grpSp>
      <p:sp>
        <p:nvSpPr>
          <p:cNvPr id="23566" name="TextBox 47"/>
          <p:cNvSpPr txBox="1">
            <a:spLocks noChangeArrowheads="1"/>
          </p:cNvSpPr>
          <p:nvPr/>
        </p:nvSpPr>
        <p:spPr bwMode="auto">
          <a:xfrm>
            <a:off x="4495800" y="5638800"/>
            <a:ext cx="1616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808080"/>
                </a:solidFill>
                <a:latin typeface="Calibri" pitchFamily="34" charset="0"/>
              </a:rPr>
              <a:t>Off-chip</a:t>
            </a:r>
            <a:r>
              <a:rPr lang="en-US" b="1">
                <a:solidFill>
                  <a:srgbClr val="FFCC99"/>
                </a:solidFill>
                <a:latin typeface="Calibri" pitchFamily="34" charset="0"/>
              </a:rPr>
              <a:t> </a:t>
            </a:r>
            <a:r>
              <a:rPr lang="en-US" b="1">
                <a:solidFill>
                  <a:srgbClr val="808080"/>
                </a:solidFill>
                <a:latin typeface="Calibri" pitchFamily="34" charset="0"/>
              </a:rPr>
              <a:t>DRAM</a:t>
            </a:r>
            <a:endParaRPr lang="en-US"/>
          </a:p>
        </p:txBody>
      </p:sp>
      <p:grpSp>
        <p:nvGrpSpPr>
          <p:cNvPr id="23567" name="Group 55"/>
          <p:cNvGrpSpPr>
            <a:grpSpLocks/>
          </p:cNvGrpSpPr>
          <p:nvPr/>
        </p:nvGrpSpPr>
        <p:grpSpPr bwMode="auto">
          <a:xfrm>
            <a:off x="3200400" y="2209800"/>
            <a:ext cx="2362200" cy="1582738"/>
            <a:chOff x="914400" y="2209800"/>
            <a:chExt cx="2362200" cy="1582737"/>
          </a:xfrm>
        </p:grpSpPr>
        <p:sp>
          <p:nvSpPr>
            <p:cNvPr id="57" name="Rectangle 3"/>
            <p:cNvSpPr>
              <a:spLocks noChangeArrowheads="1"/>
            </p:cNvSpPr>
            <p:nvPr/>
          </p:nvSpPr>
          <p:spPr bwMode="auto">
            <a:xfrm>
              <a:off x="914400" y="2209800"/>
              <a:ext cx="2362200" cy="1295399"/>
            </a:xfrm>
            <a:prstGeom prst="rect">
              <a:avLst/>
            </a:prstGeom>
            <a:gradFill flip="none" rotWithShape="1">
              <a:gsLst>
                <a:gs pos="0">
                  <a:srgbClr val="99FF99"/>
                </a:gs>
                <a:gs pos="100000">
                  <a:srgbClr val="CCFFCC"/>
                </a:gs>
              </a:gsLst>
              <a:lin ang="16200000" scaled="1"/>
              <a:tileRect/>
            </a:gradFill>
            <a:ln w="12700">
              <a:solidFill>
                <a:srgbClr val="333300"/>
              </a:solidFill>
              <a:prstDash val="solid"/>
              <a:miter lim="800000"/>
              <a:headEnd/>
              <a:tailEnd/>
            </a:ln>
            <a:effectLst>
              <a:outerShdw blurRad="38100" dist="38100" dir="2700000" algn="tl" rotWithShape="0">
                <a:prstClr val="black">
                  <a:alpha val="20000"/>
                </a:prstClr>
              </a:outerShdw>
            </a:effectLst>
          </p:spPr>
          <p:txBody>
            <a:bodyPr wrap="none" tIns="0"/>
            <a:lstStyle/>
            <a:p>
              <a:pPr>
                <a:defRPr/>
              </a:pPr>
              <a:r>
                <a:rPr lang="en-US" b="1" dirty="0"/>
                <a:t>SIMT Core Cluster</a:t>
              </a:r>
            </a:p>
          </p:txBody>
        </p:sp>
        <p:sp>
          <p:nvSpPr>
            <p:cNvPr id="58" name="Rectangle 57"/>
            <p:cNvSpPr>
              <a:spLocks noChangeArrowheads="1"/>
            </p:cNvSpPr>
            <p:nvPr/>
          </p:nvSpPr>
          <p:spPr bwMode="auto">
            <a:xfrm>
              <a:off x="990600" y="2514600"/>
              <a:ext cx="1066800" cy="8715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SIMT</a:t>
              </a:r>
            </a:p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Core</a:t>
              </a:r>
            </a:p>
          </p:txBody>
        </p:sp>
        <p:sp>
          <p:nvSpPr>
            <p:cNvPr id="59" name="Line 205"/>
            <p:cNvSpPr>
              <a:spLocks noChangeShapeType="1"/>
            </p:cNvSpPr>
            <p:nvPr/>
          </p:nvSpPr>
          <p:spPr bwMode="auto">
            <a:xfrm>
              <a:off x="2057400" y="3505199"/>
              <a:ext cx="3175" cy="287338"/>
            </a:xfrm>
            <a:prstGeom prst="line">
              <a:avLst/>
            </a:prstGeom>
            <a:ln>
              <a:solidFill>
                <a:schemeClr val="accent1">
                  <a:lumMod val="25000"/>
                </a:schemeClr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0" name="Rectangle 59"/>
            <p:cNvSpPr>
              <a:spLocks noChangeArrowheads="1"/>
            </p:cNvSpPr>
            <p:nvPr/>
          </p:nvSpPr>
          <p:spPr bwMode="auto">
            <a:xfrm>
              <a:off x="2133600" y="2514600"/>
              <a:ext cx="1066800" cy="8715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SIMT</a:t>
              </a:r>
            </a:p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Core</a:t>
              </a:r>
            </a:p>
          </p:txBody>
        </p:sp>
      </p:grpSp>
      <p:grpSp>
        <p:nvGrpSpPr>
          <p:cNvPr id="23568" name="Group 60"/>
          <p:cNvGrpSpPr>
            <a:grpSpLocks/>
          </p:cNvGrpSpPr>
          <p:nvPr/>
        </p:nvGrpSpPr>
        <p:grpSpPr bwMode="auto">
          <a:xfrm>
            <a:off x="6096000" y="2209800"/>
            <a:ext cx="2362200" cy="1582738"/>
            <a:chOff x="914400" y="2209800"/>
            <a:chExt cx="2362200" cy="1582737"/>
          </a:xfrm>
        </p:grpSpPr>
        <p:sp>
          <p:nvSpPr>
            <p:cNvPr id="62" name="Rectangle 3"/>
            <p:cNvSpPr>
              <a:spLocks noChangeArrowheads="1"/>
            </p:cNvSpPr>
            <p:nvPr/>
          </p:nvSpPr>
          <p:spPr bwMode="auto">
            <a:xfrm>
              <a:off x="914400" y="2209800"/>
              <a:ext cx="2362200" cy="1295399"/>
            </a:xfrm>
            <a:prstGeom prst="rect">
              <a:avLst/>
            </a:prstGeom>
            <a:gradFill flip="none" rotWithShape="1">
              <a:gsLst>
                <a:gs pos="0">
                  <a:srgbClr val="99FF99"/>
                </a:gs>
                <a:gs pos="100000">
                  <a:srgbClr val="CCFFCC"/>
                </a:gs>
              </a:gsLst>
              <a:lin ang="16200000" scaled="1"/>
              <a:tileRect/>
            </a:gradFill>
            <a:ln w="12700">
              <a:solidFill>
                <a:srgbClr val="333300"/>
              </a:solidFill>
              <a:prstDash val="solid"/>
              <a:miter lim="800000"/>
              <a:headEnd/>
              <a:tailEnd/>
            </a:ln>
            <a:effectLst>
              <a:outerShdw blurRad="38100" dist="38100" dir="2700000" algn="tl" rotWithShape="0">
                <a:prstClr val="black">
                  <a:alpha val="20000"/>
                </a:prstClr>
              </a:outerShdw>
            </a:effectLst>
          </p:spPr>
          <p:txBody>
            <a:bodyPr wrap="none" tIns="0"/>
            <a:lstStyle/>
            <a:p>
              <a:pPr>
                <a:defRPr/>
              </a:pPr>
              <a:r>
                <a:rPr lang="en-US" b="1" dirty="0"/>
                <a:t>SIMT Core Cluster</a:t>
              </a:r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990600" y="2514600"/>
              <a:ext cx="1066800" cy="8715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SIMT</a:t>
              </a:r>
            </a:p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Core</a:t>
              </a:r>
            </a:p>
          </p:txBody>
        </p:sp>
        <p:sp>
          <p:nvSpPr>
            <p:cNvPr id="64" name="Line 205"/>
            <p:cNvSpPr>
              <a:spLocks noChangeShapeType="1"/>
            </p:cNvSpPr>
            <p:nvPr/>
          </p:nvSpPr>
          <p:spPr bwMode="auto">
            <a:xfrm>
              <a:off x="2057400" y="3505199"/>
              <a:ext cx="3175" cy="287338"/>
            </a:xfrm>
            <a:prstGeom prst="line">
              <a:avLst/>
            </a:prstGeom>
            <a:ln>
              <a:solidFill>
                <a:schemeClr val="accent1">
                  <a:lumMod val="25000"/>
                </a:schemeClr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5" name="Rectangle 64"/>
            <p:cNvSpPr>
              <a:spLocks noChangeArrowheads="1"/>
            </p:cNvSpPr>
            <p:nvPr/>
          </p:nvSpPr>
          <p:spPr bwMode="auto">
            <a:xfrm>
              <a:off x="2133600" y="2514600"/>
              <a:ext cx="1066800" cy="8715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SIMT</a:t>
              </a:r>
            </a:p>
            <a:p>
              <a:pPr algn="ctr">
                <a:defRPr/>
              </a:pPr>
              <a:r>
                <a:rPr lang="en-US" sz="2000" b="1">
                  <a:solidFill>
                    <a:srgbClr val="000000"/>
                  </a:solidFill>
                  <a:latin typeface="Calibri" pitchFamily="34" charset="0"/>
                </a:rPr>
                <a:t>Core</a:t>
              </a:r>
            </a:p>
          </p:txBody>
        </p:sp>
      </p:grpSp>
      <p:sp>
        <p:nvSpPr>
          <p:cNvPr id="49" name="Slide Number Placeholder 4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D7ED7EB2-6DC9-4318-A553-61A0A8E65119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Why should you learn about functional simulation?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GPGPU-</a:t>
            </a:r>
            <a:r>
              <a:rPr lang="en-CA" dirty="0" err="1" smtClean="0"/>
              <a:t>Sim</a:t>
            </a:r>
            <a:r>
              <a:rPr lang="en-CA" dirty="0" smtClean="0"/>
              <a:t> already runs many existing GPU workloads: </a:t>
            </a:r>
          </a:p>
          <a:p>
            <a:pPr lvl="1"/>
            <a:r>
              <a:rPr lang="en-CA" dirty="0" smtClean="0"/>
              <a:t>ISPASS 2009</a:t>
            </a:r>
          </a:p>
          <a:p>
            <a:pPr lvl="1"/>
            <a:r>
              <a:rPr lang="en-CA" dirty="0" smtClean="0"/>
              <a:t>RODINIA</a:t>
            </a:r>
          </a:p>
          <a:p>
            <a:pPr lvl="1"/>
            <a:r>
              <a:rPr lang="en-CA" dirty="0" smtClean="0"/>
              <a:t>CUDA SDK</a:t>
            </a:r>
          </a:p>
          <a:p>
            <a:r>
              <a:rPr lang="en-CA" dirty="0" smtClean="0"/>
              <a:t>We implement features </a:t>
            </a:r>
            <a:r>
              <a:rPr lang="en-CA" u="sng" dirty="0" smtClean="0"/>
              <a:t>on a demand basis</a:t>
            </a:r>
            <a:r>
              <a:rPr lang="en-CA" dirty="0" smtClean="0"/>
              <a:t>: </a:t>
            </a:r>
          </a:p>
          <a:p>
            <a:pPr lvl="1"/>
            <a:r>
              <a:rPr lang="en-CA" dirty="0" smtClean="0"/>
              <a:t>When they are needed by an application that we are interested in studying</a:t>
            </a:r>
          </a:p>
          <a:p>
            <a:pPr lvl="1"/>
            <a:r>
              <a:rPr lang="en-CA" dirty="0" smtClean="0"/>
              <a:t>If you find something missing, then add it!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5AB7774A-6960-40D1-BC05-05366E169F0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13"/>
          <p:cNvGrpSpPr>
            <a:grpSpLocks/>
          </p:cNvGrpSpPr>
          <p:nvPr/>
        </p:nvGrpSpPr>
        <p:grpSpPr bwMode="auto">
          <a:xfrm>
            <a:off x="2438400" y="4191000"/>
            <a:ext cx="2362200" cy="1951038"/>
            <a:chOff x="4241969" y="4043366"/>
            <a:chExt cx="1274252" cy="1951033"/>
          </a:xfrm>
        </p:grpSpPr>
        <p:sp>
          <p:nvSpPr>
            <p:cNvPr id="67" name="Rectangle 66"/>
            <p:cNvSpPr>
              <a:spLocks noChangeArrowheads="1"/>
            </p:cNvSpPr>
            <p:nvPr/>
          </p:nvSpPr>
          <p:spPr bwMode="auto">
            <a:xfrm>
              <a:off x="4241969" y="4348165"/>
              <a:ext cx="1274252" cy="60959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b="1" dirty="0" err="1">
                  <a:solidFill>
                    <a:srgbClr val="000000"/>
                  </a:solidFill>
                  <a:latin typeface="Calibri" pitchFamily="34" charset="0"/>
                </a:rPr>
                <a:t>memory_partition_unit</a:t>
              </a:r>
              <a:endParaRPr lang="en-US" b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68" name="Rectangle 67"/>
            <p:cNvSpPr>
              <a:spLocks noChangeArrowheads="1"/>
            </p:cNvSpPr>
            <p:nvPr/>
          </p:nvSpPr>
          <p:spPr bwMode="auto">
            <a:xfrm>
              <a:off x="4406389" y="5414962"/>
              <a:ext cx="904308" cy="5794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solidFill>
                    <a:srgbClr val="000000"/>
                  </a:solidFill>
                  <a:latin typeface="Calibri" pitchFamily="34" charset="0"/>
                </a:rPr>
                <a:t>GDDR3/GDDR5</a:t>
              </a:r>
            </a:p>
          </p:txBody>
        </p:sp>
        <p:sp>
          <p:nvSpPr>
            <p:cNvPr id="69" name="Line 98"/>
            <p:cNvSpPr>
              <a:spLocks noChangeShapeType="1"/>
            </p:cNvSpPr>
            <p:nvPr/>
          </p:nvSpPr>
          <p:spPr bwMode="auto">
            <a:xfrm>
              <a:off x="4858543" y="4957764"/>
              <a:ext cx="1713" cy="43179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70" name="Line 224"/>
            <p:cNvSpPr>
              <a:spLocks noChangeShapeType="1"/>
            </p:cNvSpPr>
            <p:nvPr/>
          </p:nvSpPr>
          <p:spPr bwMode="auto">
            <a:xfrm>
              <a:off x="4858543" y="4043366"/>
              <a:ext cx="1713" cy="2873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</a:endParaRPr>
            </a:p>
          </p:txBody>
        </p:sp>
      </p:grpSp>
      <p:sp>
        <p:nvSpPr>
          <p:cNvPr id="2457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>Timing Model </a:t>
            </a:r>
            <a:br>
              <a:rPr lang="en-CA" smtClean="0"/>
            </a:br>
            <a:r>
              <a:rPr lang="en-CA" smtClean="0"/>
              <a:t>(Software Overview)</a:t>
            </a:r>
          </a:p>
        </p:txBody>
      </p:sp>
      <p:sp>
        <p:nvSpPr>
          <p:cNvPr id="2458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2458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24583" name="Rectangle 3"/>
          <p:cNvSpPr>
            <a:spLocks noChangeArrowheads="1"/>
          </p:cNvSpPr>
          <p:nvPr/>
        </p:nvSpPr>
        <p:spPr bwMode="auto">
          <a:xfrm>
            <a:off x="533400" y="1752600"/>
            <a:ext cx="8077200" cy="3532188"/>
          </a:xfrm>
          <a:prstGeom prst="rect">
            <a:avLst/>
          </a:prstGeom>
          <a:noFill/>
          <a:ln w="285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wrap="none" tIns="0"/>
          <a:lstStyle/>
          <a:p>
            <a:r>
              <a:rPr lang="en-US" sz="2400" b="1"/>
              <a:t>gpgpu_sim</a:t>
            </a:r>
          </a:p>
        </p:txBody>
      </p:sp>
      <p:grpSp>
        <p:nvGrpSpPr>
          <p:cNvPr id="24584" name="Group 4"/>
          <p:cNvGrpSpPr>
            <a:grpSpLocks/>
          </p:cNvGrpSpPr>
          <p:nvPr/>
        </p:nvGrpSpPr>
        <p:grpSpPr bwMode="auto">
          <a:xfrm>
            <a:off x="5638800" y="2895600"/>
            <a:ext cx="358775" cy="73025"/>
            <a:chOff x="3922713" y="1989138"/>
            <a:chExt cx="358775" cy="73025"/>
          </a:xfrm>
        </p:grpSpPr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3922713" y="1989138"/>
              <a:ext cx="71438" cy="73025"/>
            </a:xfrm>
            <a:prstGeom prst="ellips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4067176" y="1989138"/>
              <a:ext cx="71437" cy="73025"/>
            </a:xfrm>
            <a:prstGeom prst="ellips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4210051" y="1989138"/>
              <a:ext cx="71437" cy="73025"/>
            </a:xfrm>
            <a:prstGeom prst="ellips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grpSp>
        <p:nvGrpSpPr>
          <p:cNvPr id="24586" name="Group 6"/>
          <p:cNvGrpSpPr>
            <a:grpSpLocks/>
          </p:cNvGrpSpPr>
          <p:nvPr/>
        </p:nvGrpSpPr>
        <p:grpSpPr bwMode="auto">
          <a:xfrm>
            <a:off x="5257800" y="4800600"/>
            <a:ext cx="376238" cy="71438"/>
            <a:chOff x="3505200" y="4648200"/>
            <a:chExt cx="376238" cy="71437"/>
          </a:xfrm>
        </p:grpSpPr>
        <p:sp>
          <p:nvSpPr>
            <p:cNvPr id="13" name="Oval 12"/>
            <p:cNvSpPr>
              <a:spLocks noChangeArrowheads="1"/>
            </p:cNvSpPr>
            <p:nvPr/>
          </p:nvSpPr>
          <p:spPr bwMode="auto">
            <a:xfrm flipH="1" flipV="1">
              <a:off x="3657600" y="4648200"/>
              <a:ext cx="71438" cy="7143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 flipH="1" flipV="1">
              <a:off x="3810000" y="4648200"/>
              <a:ext cx="71438" cy="7143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15" name="Oval 14"/>
            <p:cNvSpPr>
              <a:spLocks noChangeArrowheads="1"/>
            </p:cNvSpPr>
            <p:nvPr/>
          </p:nvSpPr>
          <p:spPr bwMode="auto">
            <a:xfrm flipH="1" flipV="1">
              <a:off x="3505200" y="4648200"/>
              <a:ext cx="71438" cy="7143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grpSp>
        <p:nvGrpSpPr>
          <p:cNvPr id="24587" name="Group 54"/>
          <p:cNvGrpSpPr>
            <a:grpSpLocks/>
          </p:cNvGrpSpPr>
          <p:nvPr/>
        </p:nvGrpSpPr>
        <p:grpSpPr bwMode="auto">
          <a:xfrm>
            <a:off x="685800" y="2209800"/>
            <a:ext cx="2362200" cy="1582738"/>
            <a:chOff x="914400" y="2209800"/>
            <a:chExt cx="2362200" cy="1582737"/>
          </a:xfrm>
        </p:grpSpPr>
        <p:sp>
          <p:nvSpPr>
            <p:cNvPr id="48" name="Rectangle 3"/>
            <p:cNvSpPr>
              <a:spLocks noChangeArrowheads="1"/>
            </p:cNvSpPr>
            <p:nvPr/>
          </p:nvSpPr>
          <p:spPr bwMode="auto">
            <a:xfrm>
              <a:off x="914400" y="2209800"/>
              <a:ext cx="2362200" cy="1295399"/>
            </a:xfrm>
            <a:prstGeom prst="rect">
              <a:avLst/>
            </a:prstGeom>
            <a:gradFill flip="none" rotWithShape="1">
              <a:gsLst>
                <a:gs pos="0">
                  <a:srgbClr val="99FF99"/>
                </a:gs>
                <a:gs pos="100000">
                  <a:srgbClr val="CCFFCC"/>
                </a:gs>
              </a:gsLst>
              <a:lin ang="16200000" scaled="1"/>
              <a:tileRect/>
            </a:gradFill>
            <a:ln w="12700">
              <a:solidFill>
                <a:srgbClr val="333300"/>
              </a:solidFill>
              <a:prstDash val="solid"/>
              <a:miter lim="800000"/>
              <a:headEnd/>
              <a:tailEnd/>
            </a:ln>
            <a:effectLst>
              <a:outerShdw blurRad="38100" dist="38100" dir="2700000" algn="tl" rotWithShape="0">
                <a:prstClr val="black">
                  <a:alpha val="20000"/>
                </a:prstClr>
              </a:outerShdw>
            </a:effectLst>
          </p:spPr>
          <p:txBody>
            <a:bodyPr wrap="none" tIns="0"/>
            <a:lstStyle/>
            <a:p>
              <a:pPr>
                <a:defRPr/>
              </a:pPr>
              <a:r>
                <a:rPr lang="en-US" b="1" dirty="0" err="1"/>
                <a:t>simt_core_cluster</a:t>
              </a:r>
              <a:endParaRPr lang="en-US" b="1" dirty="0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1143000" y="2514600"/>
              <a:ext cx="1981200" cy="71913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b="1" dirty="0" err="1">
                  <a:solidFill>
                    <a:srgbClr val="000000"/>
                  </a:solidFill>
                  <a:latin typeface="Calibri" pitchFamily="34" charset="0"/>
                </a:rPr>
                <a:t>shader_core_ctx</a:t>
              </a:r>
              <a:endParaRPr lang="en-US" sz="2000" b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18" name="Line 205"/>
            <p:cNvSpPr>
              <a:spLocks noChangeShapeType="1"/>
            </p:cNvSpPr>
            <p:nvPr/>
          </p:nvSpPr>
          <p:spPr bwMode="auto">
            <a:xfrm>
              <a:off x="2057400" y="3505199"/>
              <a:ext cx="3175" cy="287338"/>
            </a:xfrm>
            <a:prstGeom prst="line">
              <a:avLst/>
            </a:prstGeom>
            <a:ln>
              <a:solidFill>
                <a:schemeClr val="accent1">
                  <a:lumMod val="25000"/>
                </a:schemeClr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1066800" y="2590800"/>
              <a:ext cx="1981200" cy="7620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b="1" dirty="0" err="1">
                  <a:solidFill>
                    <a:srgbClr val="000000"/>
                  </a:solidFill>
                  <a:latin typeface="Calibri" pitchFamily="34" charset="0"/>
                </a:rPr>
                <a:t>shader_core_ctx</a:t>
              </a:r>
              <a:endParaRPr lang="en-US" sz="2000" b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grpSp>
        <p:nvGrpSpPr>
          <p:cNvPr id="24588" name="Group 13"/>
          <p:cNvGrpSpPr>
            <a:grpSpLocks/>
          </p:cNvGrpSpPr>
          <p:nvPr/>
        </p:nvGrpSpPr>
        <p:grpSpPr bwMode="auto">
          <a:xfrm>
            <a:off x="685800" y="4191000"/>
            <a:ext cx="2362200" cy="1951038"/>
            <a:chOff x="4241969" y="4043366"/>
            <a:chExt cx="1274252" cy="1951033"/>
          </a:xfrm>
        </p:grpSpPr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4241969" y="4348165"/>
              <a:ext cx="1274252" cy="60959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b="1" dirty="0" err="1">
                  <a:solidFill>
                    <a:srgbClr val="000000"/>
                  </a:solidFill>
                  <a:latin typeface="Calibri" pitchFamily="34" charset="0"/>
                </a:rPr>
                <a:t>memory_partition_unit</a:t>
              </a:r>
              <a:endParaRPr lang="en-US" b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4406389" y="5414962"/>
              <a:ext cx="904308" cy="5794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solidFill>
                    <a:srgbClr val="000000"/>
                  </a:solidFill>
                  <a:latin typeface="Calibri" pitchFamily="34" charset="0"/>
                </a:rPr>
                <a:t>GDDR3/GDDR5</a:t>
              </a:r>
            </a:p>
          </p:txBody>
        </p:sp>
        <p:sp>
          <p:nvSpPr>
            <p:cNvPr id="41" name="Line 98"/>
            <p:cNvSpPr>
              <a:spLocks noChangeShapeType="1"/>
            </p:cNvSpPr>
            <p:nvPr/>
          </p:nvSpPr>
          <p:spPr bwMode="auto">
            <a:xfrm>
              <a:off x="4858543" y="4957764"/>
              <a:ext cx="1713" cy="43179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42" name="Line 224"/>
            <p:cNvSpPr>
              <a:spLocks noChangeShapeType="1"/>
            </p:cNvSpPr>
            <p:nvPr/>
          </p:nvSpPr>
          <p:spPr bwMode="auto">
            <a:xfrm>
              <a:off x="4858543" y="4043366"/>
              <a:ext cx="1713" cy="2873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</a:endParaRPr>
            </a:p>
          </p:txBody>
        </p:sp>
      </p:grpSp>
      <p:sp>
        <p:nvSpPr>
          <p:cNvPr id="24589" name="TextBox 47"/>
          <p:cNvSpPr txBox="1">
            <a:spLocks noChangeArrowheads="1"/>
          </p:cNvSpPr>
          <p:nvPr/>
        </p:nvSpPr>
        <p:spPr bwMode="auto">
          <a:xfrm>
            <a:off x="4495800" y="5638800"/>
            <a:ext cx="1616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808080"/>
                </a:solidFill>
                <a:latin typeface="Calibri" pitchFamily="34" charset="0"/>
              </a:rPr>
              <a:t>Off-chip</a:t>
            </a:r>
            <a:r>
              <a:rPr lang="en-US" b="1">
                <a:solidFill>
                  <a:srgbClr val="FFCC99"/>
                </a:solidFill>
                <a:latin typeface="Calibri" pitchFamily="34" charset="0"/>
              </a:rPr>
              <a:t> </a:t>
            </a:r>
            <a:r>
              <a:rPr lang="en-US" b="1">
                <a:solidFill>
                  <a:srgbClr val="808080"/>
                </a:solidFill>
                <a:latin typeface="Calibri" pitchFamily="34" charset="0"/>
              </a:rPr>
              <a:t>DRAM</a:t>
            </a:r>
            <a:endParaRPr lang="en-US"/>
          </a:p>
        </p:txBody>
      </p:sp>
      <p:grpSp>
        <p:nvGrpSpPr>
          <p:cNvPr id="24590" name="Group 54"/>
          <p:cNvGrpSpPr>
            <a:grpSpLocks/>
          </p:cNvGrpSpPr>
          <p:nvPr/>
        </p:nvGrpSpPr>
        <p:grpSpPr bwMode="auto">
          <a:xfrm>
            <a:off x="3200400" y="2209800"/>
            <a:ext cx="2362200" cy="1582738"/>
            <a:chOff x="914400" y="2209800"/>
            <a:chExt cx="2362200" cy="1582737"/>
          </a:xfrm>
        </p:grpSpPr>
        <p:sp>
          <p:nvSpPr>
            <p:cNvPr id="49" name="Rectangle 3"/>
            <p:cNvSpPr>
              <a:spLocks noChangeArrowheads="1"/>
            </p:cNvSpPr>
            <p:nvPr/>
          </p:nvSpPr>
          <p:spPr bwMode="auto">
            <a:xfrm>
              <a:off x="914400" y="2209800"/>
              <a:ext cx="2362200" cy="1295399"/>
            </a:xfrm>
            <a:prstGeom prst="rect">
              <a:avLst/>
            </a:prstGeom>
            <a:gradFill flip="none" rotWithShape="1">
              <a:gsLst>
                <a:gs pos="0">
                  <a:srgbClr val="99FF99"/>
                </a:gs>
                <a:gs pos="100000">
                  <a:srgbClr val="CCFFCC"/>
                </a:gs>
              </a:gsLst>
              <a:lin ang="16200000" scaled="1"/>
              <a:tileRect/>
            </a:gradFill>
            <a:ln w="12700">
              <a:solidFill>
                <a:srgbClr val="333300"/>
              </a:solidFill>
              <a:prstDash val="solid"/>
              <a:miter lim="800000"/>
              <a:headEnd/>
              <a:tailEnd/>
            </a:ln>
            <a:effectLst>
              <a:outerShdw blurRad="38100" dist="38100" dir="2700000" algn="tl" rotWithShape="0">
                <a:prstClr val="black">
                  <a:alpha val="20000"/>
                </a:prstClr>
              </a:outerShdw>
            </a:effectLst>
          </p:spPr>
          <p:txBody>
            <a:bodyPr wrap="none" tIns="0"/>
            <a:lstStyle/>
            <a:p>
              <a:pPr>
                <a:defRPr/>
              </a:pPr>
              <a:r>
                <a:rPr lang="en-US" b="1" dirty="0" err="1"/>
                <a:t>simt_core_cluster</a:t>
              </a:r>
              <a:endParaRPr lang="en-US" b="1" dirty="0"/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1143000" y="2514600"/>
              <a:ext cx="1981200" cy="71913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b="1" dirty="0" err="1">
                  <a:solidFill>
                    <a:srgbClr val="000000"/>
                  </a:solidFill>
                  <a:latin typeface="Calibri" pitchFamily="34" charset="0"/>
                </a:rPr>
                <a:t>shader_core_ctx</a:t>
              </a:r>
              <a:endParaRPr lang="en-US" sz="2000" b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51" name="Line 205"/>
            <p:cNvSpPr>
              <a:spLocks noChangeShapeType="1"/>
            </p:cNvSpPr>
            <p:nvPr/>
          </p:nvSpPr>
          <p:spPr bwMode="auto">
            <a:xfrm>
              <a:off x="2057400" y="3505199"/>
              <a:ext cx="3175" cy="287338"/>
            </a:xfrm>
            <a:prstGeom prst="line">
              <a:avLst/>
            </a:prstGeom>
            <a:ln>
              <a:solidFill>
                <a:schemeClr val="accent1">
                  <a:lumMod val="25000"/>
                </a:schemeClr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2" name="Rectangle 51"/>
            <p:cNvSpPr>
              <a:spLocks noChangeArrowheads="1"/>
            </p:cNvSpPr>
            <p:nvPr/>
          </p:nvSpPr>
          <p:spPr bwMode="auto">
            <a:xfrm>
              <a:off x="1066800" y="2590800"/>
              <a:ext cx="1981200" cy="7620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b="1" dirty="0" err="1">
                  <a:solidFill>
                    <a:srgbClr val="000000"/>
                  </a:solidFill>
                  <a:latin typeface="Calibri" pitchFamily="34" charset="0"/>
                </a:rPr>
                <a:t>shader_core_ctx</a:t>
              </a:r>
              <a:endParaRPr lang="en-US" sz="2000" b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grpSp>
        <p:nvGrpSpPr>
          <p:cNvPr id="24591" name="Group 54"/>
          <p:cNvGrpSpPr>
            <a:grpSpLocks/>
          </p:cNvGrpSpPr>
          <p:nvPr/>
        </p:nvGrpSpPr>
        <p:grpSpPr bwMode="auto">
          <a:xfrm>
            <a:off x="6096000" y="2209800"/>
            <a:ext cx="2362200" cy="1582738"/>
            <a:chOff x="914400" y="2209800"/>
            <a:chExt cx="2362200" cy="1582737"/>
          </a:xfrm>
        </p:grpSpPr>
        <p:sp>
          <p:nvSpPr>
            <p:cNvPr id="54" name="Rectangle 3"/>
            <p:cNvSpPr>
              <a:spLocks noChangeArrowheads="1"/>
            </p:cNvSpPr>
            <p:nvPr/>
          </p:nvSpPr>
          <p:spPr bwMode="auto">
            <a:xfrm>
              <a:off x="914400" y="2209800"/>
              <a:ext cx="2362200" cy="1295399"/>
            </a:xfrm>
            <a:prstGeom prst="rect">
              <a:avLst/>
            </a:prstGeom>
            <a:gradFill flip="none" rotWithShape="1">
              <a:gsLst>
                <a:gs pos="0">
                  <a:srgbClr val="99FF99"/>
                </a:gs>
                <a:gs pos="100000">
                  <a:srgbClr val="CCFFCC"/>
                </a:gs>
              </a:gsLst>
              <a:lin ang="16200000" scaled="1"/>
              <a:tileRect/>
            </a:gradFill>
            <a:ln w="12700">
              <a:solidFill>
                <a:srgbClr val="333300"/>
              </a:solidFill>
              <a:prstDash val="solid"/>
              <a:miter lim="800000"/>
              <a:headEnd/>
              <a:tailEnd/>
            </a:ln>
            <a:effectLst>
              <a:outerShdw blurRad="38100" dist="38100" dir="2700000" algn="tl" rotWithShape="0">
                <a:prstClr val="black">
                  <a:alpha val="20000"/>
                </a:prstClr>
              </a:outerShdw>
            </a:effectLst>
          </p:spPr>
          <p:txBody>
            <a:bodyPr wrap="none" tIns="0"/>
            <a:lstStyle/>
            <a:p>
              <a:pPr>
                <a:defRPr/>
              </a:pPr>
              <a:r>
                <a:rPr lang="en-US" b="1" dirty="0" err="1"/>
                <a:t>simt_core_cluster</a:t>
              </a:r>
              <a:endParaRPr lang="en-US" b="1" dirty="0"/>
            </a:p>
          </p:txBody>
        </p:sp>
        <p:sp>
          <p:nvSpPr>
            <p:cNvPr id="55" name="Rectangle 54"/>
            <p:cNvSpPr>
              <a:spLocks noChangeArrowheads="1"/>
            </p:cNvSpPr>
            <p:nvPr/>
          </p:nvSpPr>
          <p:spPr bwMode="auto">
            <a:xfrm>
              <a:off x="1143000" y="2514600"/>
              <a:ext cx="1981200" cy="71913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b="1" dirty="0" err="1">
                  <a:solidFill>
                    <a:srgbClr val="000000"/>
                  </a:solidFill>
                  <a:latin typeface="Calibri" pitchFamily="34" charset="0"/>
                </a:rPr>
                <a:t>shader_core_ctx</a:t>
              </a:r>
              <a:endParaRPr lang="en-US" sz="2000" b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56" name="Line 205"/>
            <p:cNvSpPr>
              <a:spLocks noChangeShapeType="1"/>
            </p:cNvSpPr>
            <p:nvPr/>
          </p:nvSpPr>
          <p:spPr bwMode="auto">
            <a:xfrm>
              <a:off x="2057400" y="3505199"/>
              <a:ext cx="3175" cy="287338"/>
            </a:xfrm>
            <a:prstGeom prst="line">
              <a:avLst/>
            </a:prstGeom>
            <a:ln>
              <a:solidFill>
                <a:schemeClr val="accent1">
                  <a:lumMod val="25000"/>
                </a:schemeClr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>
              <a:off x="1066800" y="2590800"/>
              <a:ext cx="1981200" cy="7620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b="1" dirty="0" err="1">
                  <a:solidFill>
                    <a:srgbClr val="000000"/>
                  </a:solidFill>
                  <a:latin typeface="Calibri" pitchFamily="34" charset="0"/>
                </a:rPr>
                <a:t>shader_core_ctx</a:t>
              </a:r>
              <a:endParaRPr lang="en-US" sz="2000" b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grpSp>
        <p:nvGrpSpPr>
          <p:cNvPr id="24592" name="Group 13"/>
          <p:cNvGrpSpPr>
            <a:grpSpLocks/>
          </p:cNvGrpSpPr>
          <p:nvPr/>
        </p:nvGrpSpPr>
        <p:grpSpPr bwMode="auto">
          <a:xfrm>
            <a:off x="6096000" y="4191000"/>
            <a:ext cx="2362200" cy="1951038"/>
            <a:chOff x="4241969" y="4043366"/>
            <a:chExt cx="1274252" cy="1951033"/>
          </a:xfrm>
        </p:grpSpPr>
        <p:sp>
          <p:nvSpPr>
            <p:cNvPr id="72" name="Rectangle 71"/>
            <p:cNvSpPr>
              <a:spLocks noChangeArrowheads="1"/>
            </p:cNvSpPr>
            <p:nvPr/>
          </p:nvSpPr>
          <p:spPr bwMode="auto">
            <a:xfrm>
              <a:off x="4241969" y="4348165"/>
              <a:ext cx="1274252" cy="60959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b="1" dirty="0" err="1">
                  <a:solidFill>
                    <a:srgbClr val="000000"/>
                  </a:solidFill>
                  <a:latin typeface="Calibri" pitchFamily="34" charset="0"/>
                </a:rPr>
                <a:t>memory_partition_unit</a:t>
              </a:r>
              <a:endParaRPr lang="en-US" b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73" name="Rectangle 72"/>
            <p:cNvSpPr>
              <a:spLocks noChangeArrowheads="1"/>
            </p:cNvSpPr>
            <p:nvPr/>
          </p:nvSpPr>
          <p:spPr bwMode="auto">
            <a:xfrm>
              <a:off x="4406389" y="5414962"/>
              <a:ext cx="904308" cy="5794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solidFill>
                    <a:srgbClr val="000000"/>
                  </a:solidFill>
                  <a:latin typeface="Calibri" pitchFamily="34" charset="0"/>
                </a:rPr>
                <a:t>GDDR3/GDDR5</a:t>
              </a:r>
            </a:p>
          </p:txBody>
        </p:sp>
        <p:sp>
          <p:nvSpPr>
            <p:cNvPr id="74" name="Line 98"/>
            <p:cNvSpPr>
              <a:spLocks noChangeShapeType="1"/>
            </p:cNvSpPr>
            <p:nvPr/>
          </p:nvSpPr>
          <p:spPr bwMode="auto">
            <a:xfrm>
              <a:off x="4858543" y="4957764"/>
              <a:ext cx="1713" cy="43179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75" name="Line 224"/>
            <p:cNvSpPr>
              <a:spLocks noChangeShapeType="1"/>
            </p:cNvSpPr>
            <p:nvPr/>
          </p:nvSpPr>
          <p:spPr bwMode="auto">
            <a:xfrm>
              <a:off x="4858543" y="4043366"/>
              <a:ext cx="1713" cy="2873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</a:endParaRPr>
            </a:p>
          </p:txBody>
        </p:sp>
      </p:grp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908050" y="3830638"/>
            <a:ext cx="7245350" cy="360362"/>
          </a:xfrm>
          <a:prstGeom prst="rect">
            <a:avLst/>
          </a:prstGeom>
          <a:gradFill flip="none" rotWithShape="1">
            <a:gsLst>
              <a:gs pos="0">
                <a:srgbClr val="C4E59F">
                  <a:tint val="66000"/>
                  <a:satMod val="160000"/>
                </a:srgbClr>
              </a:gs>
              <a:gs pos="50000">
                <a:srgbClr val="C4E59F">
                  <a:tint val="44500"/>
                  <a:satMod val="160000"/>
                </a:srgbClr>
              </a:gs>
              <a:gs pos="100000">
                <a:srgbClr val="C4E59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00800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rgbClr val="000000"/>
                </a:solidFill>
              </a:rPr>
              <a:t>Interconnection </a:t>
            </a:r>
            <a:r>
              <a:rPr lang="en-US" b="1" dirty="0" smtClean="0">
                <a:solidFill>
                  <a:srgbClr val="000000"/>
                </a:solidFill>
              </a:rPr>
              <a:t>Network (</a:t>
            </a:r>
            <a:r>
              <a:rPr lang="en-US" b="1" dirty="0" err="1" smtClean="0">
                <a:solidFill>
                  <a:srgbClr val="000000"/>
                </a:solidFill>
              </a:rPr>
              <a:t>intersim</a:t>
            </a:r>
            <a:r>
              <a:rPr lang="en-US" b="1" dirty="0" smtClean="0">
                <a:solidFill>
                  <a:srgbClr val="000000"/>
                </a:solidFill>
              </a:rPr>
              <a:t>)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7" name="Slide Number Placeholder 5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D7ED7EB2-6DC9-4318-A553-61A0A8E65119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>Timing Model: gpgpu_sim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724400"/>
          </a:xfrm>
        </p:spPr>
        <p:txBody>
          <a:bodyPr vert="horz">
            <a:normAutofit lnSpcReduction="10000"/>
          </a:bodyPr>
          <a:lstStyle/>
          <a:p>
            <a:pPr eaLnBrk="1" hangingPunct="1">
              <a:defRPr/>
            </a:pPr>
            <a:r>
              <a:rPr lang="en-CA" dirty="0" smtClean="0"/>
              <a:t>Top Level Object </a:t>
            </a:r>
          </a:p>
          <a:p>
            <a:pPr eaLnBrk="1" hangingPunct="1">
              <a:defRPr/>
            </a:pPr>
            <a:r>
              <a:rPr lang="en-CA" dirty="0" smtClean="0"/>
              <a:t>A virtual GPU with timing model</a:t>
            </a:r>
          </a:p>
          <a:p>
            <a:pPr lvl="1" eaLnBrk="1" hangingPunct="1">
              <a:defRPr/>
            </a:pPr>
            <a:r>
              <a:rPr lang="en-CA" dirty="0" smtClean="0"/>
              <a:t>Contains all components for timing simulation</a:t>
            </a:r>
          </a:p>
          <a:p>
            <a:pPr eaLnBrk="1" hangingPunct="1">
              <a:defRPr/>
            </a:pPr>
            <a:r>
              <a:rPr lang="en-CA" dirty="0" smtClean="0"/>
              <a:t>Specific responsibilities:</a:t>
            </a:r>
          </a:p>
          <a:p>
            <a:pPr lvl="1" eaLnBrk="1" hangingPunct="1">
              <a:defRPr/>
            </a:pPr>
            <a:r>
              <a:rPr lang="en-CA" dirty="0" smtClean="0"/>
              <a:t>Initialization</a:t>
            </a:r>
          </a:p>
          <a:p>
            <a:pPr lvl="1" eaLnBrk="1" hangingPunct="1">
              <a:defRPr/>
            </a:pPr>
            <a:r>
              <a:rPr lang="en-CA" dirty="0" smtClean="0"/>
              <a:t>Kernel Launch</a:t>
            </a:r>
          </a:p>
          <a:p>
            <a:pPr lvl="1" eaLnBrk="1" hangingPunct="1">
              <a:defRPr/>
            </a:pPr>
            <a:r>
              <a:rPr lang="en-CA" dirty="0" smtClean="0"/>
              <a:t>Clock Domain</a:t>
            </a:r>
          </a:p>
          <a:p>
            <a:pPr lvl="1" eaLnBrk="1" hangingPunct="1">
              <a:defRPr/>
            </a:pPr>
            <a:r>
              <a:rPr lang="en-CA" dirty="0" smtClean="0"/>
              <a:t>Main Simulation Loop</a:t>
            </a:r>
          </a:p>
          <a:p>
            <a:pPr eaLnBrk="1" hangingPunct="1">
              <a:defRPr/>
            </a:pPr>
            <a:r>
              <a:rPr lang="en-CA" dirty="0" smtClean="0"/>
              <a:t>Implemented in </a:t>
            </a:r>
            <a:r>
              <a:rPr lang="en-CA" dirty="0" err="1" smtClean="0"/>
              <a:t>gpgpu-sim</a:t>
            </a:r>
            <a:r>
              <a:rPr lang="en-CA" dirty="0" smtClean="0"/>
              <a:t>/</a:t>
            </a:r>
            <a:r>
              <a:rPr lang="en-CA" dirty="0" err="1" smtClean="0"/>
              <a:t>gpu-sim</a:t>
            </a:r>
            <a:r>
              <a:rPr lang="en-CA" dirty="0" smtClean="0"/>
              <a:t>.[</a:t>
            </a:r>
            <a:r>
              <a:rPr lang="en-CA" dirty="0" err="1" smtClean="0"/>
              <a:t>h,cc</a:t>
            </a:r>
            <a:r>
              <a:rPr lang="en-CA" dirty="0" smtClean="0"/>
              <a:t>]</a:t>
            </a:r>
          </a:p>
        </p:txBody>
      </p:sp>
      <p:sp>
        <p:nvSpPr>
          <p:cNvPr id="2560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81750"/>
            <a:ext cx="2133600" cy="476250"/>
          </a:xfrm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2560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1750"/>
            <a:ext cx="2895600" cy="476250"/>
          </a:xfrm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26627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2662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smtClean="0">
                <a:solidFill>
                  <a:schemeClr val="tx1"/>
                </a:solidFill>
              </a:rPr>
              <a:t>Timing Model: </a:t>
            </a:r>
            <a:br>
              <a:rPr lang="en-CA" smtClean="0">
                <a:solidFill>
                  <a:schemeClr val="tx1"/>
                </a:solidFill>
              </a:rPr>
            </a:br>
            <a:r>
              <a:rPr lang="en-CA" smtClean="0">
                <a:solidFill>
                  <a:schemeClr val="tx1"/>
                </a:solidFill>
              </a:rPr>
              <a:t>Initialization</a:t>
            </a:r>
            <a:endParaRPr lang="en-CA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6630" name="Text Placeholder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gpgpu_sim::gpgpu_sim()</a:t>
            </a:r>
          </a:p>
          <a:p>
            <a:pPr lvl="1" eaLnBrk="1" hangingPunct="1"/>
            <a:r>
              <a:rPr lang="en-US" b="1" smtClean="0"/>
              <a:t>Allocate and initialize microarchitecture model and statistic collection structures</a:t>
            </a:r>
          </a:p>
          <a:p>
            <a:pPr lvl="1" eaLnBrk="1" hangingPunct="1"/>
            <a:r>
              <a:rPr lang="en-US" b="1" smtClean="0"/>
              <a:t>Called in gpgpu_ptx_sim_init_perf()</a:t>
            </a:r>
          </a:p>
          <a:p>
            <a:pPr lvl="2" eaLnBrk="1" hangingPunct="1"/>
            <a:r>
              <a:rPr lang="en-US" b="1" smtClean="0"/>
              <a:t>At the first CUDA API call</a:t>
            </a:r>
          </a:p>
          <a:p>
            <a:pPr lvl="1" eaLnBrk="1" hangingPunct="1"/>
            <a:endParaRPr lang="en-US" b="1" smtClean="0"/>
          </a:p>
          <a:p>
            <a:pPr lvl="1" eaLnBrk="1" hangingPunct="1"/>
            <a:r>
              <a:rPr lang="en-US" b="1" smtClean="0"/>
              <a:t>Only one global instance: </a:t>
            </a:r>
            <a:r>
              <a:rPr lang="en-US" b="1" smtClean="0">
                <a:solidFill>
                  <a:srgbClr val="0070C0"/>
                </a:solidFill>
              </a:rPr>
              <a:t>g_the_gpu</a:t>
            </a:r>
            <a:endParaRPr lang="pl-PL" b="1" smtClean="0">
              <a:solidFill>
                <a:srgbClr val="0070C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0D578D01-9146-4CD7-BED0-D052C5B38378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27651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2765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smtClean="0">
                <a:solidFill>
                  <a:schemeClr val="tx1"/>
                </a:solidFill>
              </a:rPr>
              <a:t>Timing Model: </a:t>
            </a:r>
            <a:br>
              <a:rPr lang="en-CA" smtClean="0">
                <a:solidFill>
                  <a:schemeClr val="tx1"/>
                </a:solidFill>
              </a:rPr>
            </a:br>
            <a:r>
              <a:rPr lang="en-CA" smtClean="0">
                <a:solidFill>
                  <a:schemeClr val="tx1"/>
                </a:solidFill>
              </a:rPr>
              <a:t>Main Simulation Loop</a:t>
            </a:r>
            <a:endParaRPr lang="en-CA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04800" y="1524000"/>
            <a:ext cx="56388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sz="2000" b="1" dirty="0">
                <a:latin typeface="Courier New" pitchFamily="49" charset="0"/>
              </a:rPr>
              <a:t>do {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sz="2000" b="1" dirty="0">
                <a:latin typeface="Courier New" pitchFamily="49" charset="0"/>
              </a:rPr>
              <a:t>  Wait for </a:t>
            </a:r>
            <a:r>
              <a:rPr lang="en-US" sz="2000" b="1" dirty="0" err="1">
                <a:latin typeface="Courier New" pitchFamily="49" charset="0"/>
              </a:rPr>
              <a:t>streamOp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sz="2000" b="1" dirty="0">
                <a:latin typeface="Courier New" pitchFamily="49" charset="0"/>
              </a:rPr>
              <a:t>  do {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sz="2000" b="1" dirty="0">
                <a:latin typeface="Courier New" pitchFamily="49" charset="0"/>
              </a:rPr>
              <a:t>    Obtain </a:t>
            </a:r>
            <a:r>
              <a:rPr lang="en-US" sz="2000" b="1" dirty="0" err="1">
                <a:latin typeface="Courier New" pitchFamily="49" charset="0"/>
              </a:rPr>
              <a:t>streamOp</a:t>
            </a:r>
            <a:r>
              <a:rPr lang="en-US" sz="2000" b="1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sz="2000" b="1" dirty="0" smtClean="0">
                <a:latin typeface="Courier New" pitchFamily="49" charset="0"/>
              </a:rPr>
              <a:t>    if (</a:t>
            </a:r>
            <a:r>
              <a:rPr lang="en-US" sz="2000" b="1" dirty="0" err="1" smtClean="0">
                <a:latin typeface="Courier New" pitchFamily="49" charset="0"/>
              </a:rPr>
              <a:t>streamOp</a:t>
            </a:r>
            <a:r>
              <a:rPr lang="en-US" sz="2000" b="1" dirty="0" smtClean="0">
                <a:latin typeface="Courier New" pitchFamily="49" charset="0"/>
              </a:rPr>
              <a:t> == Launch)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</a:rPr>
              <a:t>     </a:t>
            </a:r>
            <a:r>
              <a:rPr lang="en-US" sz="20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</a:rPr>
              <a:t>gpu</a:t>
            </a:r>
            <a:r>
              <a:rPr lang="en-US" sz="20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</a:rPr>
              <a:t>-&gt;launch();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err="1">
                <a:solidFill>
                  <a:srgbClr val="FF0000"/>
                </a:solidFill>
                <a:latin typeface="Courier New" pitchFamily="49" charset="0"/>
              </a:rPr>
              <a:t>gpu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-&gt;cycle(); 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sz="2000" b="1" dirty="0">
                <a:latin typeface="Courier New" pitchFamily="49" charset="0"/>
              </a:rPr>
              <a:t>    active = </a:t>
            </a:r>
            <a:r>
              <a:rPr lang="en-US" sz="2000" b="1" dirty="0" err="1">
                <a:solidFill>
                  <a:srgbClr val="00B050"/>
                </a:solidFill>
                <a:latin typeface="Courier New" pitchFamily="49" charset="0"/>
              </a:rPr>
              <a:t>gpu</a:t>
            </a:r>
            <a:r>
              <a:rPr lang="en-US" sz="2000" b="1" dirty="0">
                <a:solidFill>
                  <a:srgbClr val="00B050"/>
                </a:solidFill>
                <a:latin typeface="Courier New" pitchFamily="49" charset="0"/>
              </a:rPr>
              <a:t>-&gt;active() </a:t>
            </a:r>
            <a:r>
              <a:rPr lang="en-US" sz="2000" b="1" dirty="0">
                <a:latin typeface="Courier New" pitchFamily="49" charset="0"/>
              </a:rPr>
              <a:t>or 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sz="2000" b="1" dirty="0">
                <a:latin typeface="Courier New" pitchFamily="49" charset="0"/>
              </a:rPr>
              <a:t>             </a:t>
            </a:r>
            <a:r>
              <a:rPr lang="en-US" sz="2000" b="1" dirty="0" err="1">
                <a:latin typeface="Courier New" pitchFamily="49" charset="0"/>
              </a:rPr>
              <a:t>streamMgr</a:t>
            </a:r>
            <a:r>
              <a:rPr lang="en-US" sz="2000" b="1" dirty="0">
                <a:latin typeface="Courier New" pitchFamily="49" charset="0"/>
              </a:rPr>
              <a:t>-&gt;empty();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sz="2000" b="1" dirty="0">
                <a:latin typeface="Courier New" pitchFamily="49" charset="0"/>
              </a:rPr>
              <a:t>    if (</a:t>
            </a:r>
            <a:r>
              <a:rPr lang="en-US" sz="2000" b="1" dirty="0" err="1">
                <a:solidFill>
                  <a:srgbClr val="00B050"/>
                </a:solidFill>
                <a:latin typeface="Courier New" pitchFamily="49" charset="0"/>
              </a:rPr>
              <a:t>gpu</a:t>
            </a:r>
            <a:r>
              <a:rPr lang="en-US" sz="2000" b="1" dirty="0">
                <a:solidFill>
                  <a:srgbClr val="00B050"/>
                </a:solidFill>
                <a:latin typeface="Courier New" pitchFamily="49" charset="0"/>
              </a:rPr>
              <a:t>-&gt;</a:t>
            </a:r>
            <a:r>
              <a:rPr lang="en-US" sz="2000" b="1" dirty="0" err="1">
                <a:solidFill>
                  <a:srgbClr val="00B050"/>
                </a:solidFill>
                <a:latin typeface="Courier New" pitchFamily="49" charset="0"/>
              </a:rPr>
              <a:t>finished_kernel</a:t>
            </a:r>
            <a:r>
              <a:rPr lang="en-US" sz="2000" b="1" dirty="0">
                <a:solidFill>
                  <a:srgbClr val="00B050"/>
                </a:solidFill>
                <a:latin typeface="Courier New" pitchFamily="49" charset="0"/>
              </a:rPr>
              <a:t>()</a:t>
            </a:r>
            <a:r>
              <a:rPr lang="en-US" sz="2000" b="1" dirty="0">
                <a:latin typeface="Courier New" pitchFamily="49" charset="0"/>
              </a:rPr>
              <a:t>)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sz="2000" b="1" dirty="0">
                <a:latin typeface="Courier New" pitchFamily="49" charset="0"/>
              </a:rPr>
              <a:t>      </a:t>
            </a:r>
            <a:r>
              <a:rPr lang="en-US" sz="2000" b="1" dirty="0" err="1">
                <a:solidFill>
                  <a:srgbClr val="0070C0"/>
                </a:solidFill>
                <a:latin typeface="Courier New" pitchFamily="49" charset="0"/>
              </a:rPr>
              <a:t>gpu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</a:rPr>
              <a:t>-&gt;</a:t>
            </a:r>
            <a:r>
              <a:rPr lang="en-US" sz="2000" b="1" dirty="0" err="1">
                <a:solidFill>
                  <a:srgbClr val="0070C0"/>
                </a:solidFill>
                <a:latin typeface="Courier New" pitchFamily="49" charset="0"/>
              </a:rPr>
              <a:t>print_stats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</a:rPr>
              <a:t>();</a:t>
            </a:r>
            <a:r>
              <a:rPr lang="en-US" sz="2000" b="1" dirty="0">
                <a:latin typeface="Courier New" pitchFamily="49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sz="2000" b="1" dirty="0">
                <a:latin typeface="Courier New" pitchFamily="49" charset="0"/>
              </a:rPr>
              <a:t>  } while (active); </a:t>
            </a:r>
          </a:p>
          <a:p>
            <a:pPr>
              <a:lnSpc>
                <a:spcPct val="90000"/>
              </a:lnSpc>
              <a:spcBef>
                <a:spcPct val="15000"/>
              </a:spcBef>
            </a:pPr>
            <a:r>
              <a:rPr lang="en-US" sz="2000" b="1" dirty="0">
                <a:latin typeface="Courier New" pitchFamily="49" charset="0"/>
              </a:rPr>
              <a:t>} while (!</a:t>
            </a:r>
            <a:r>
              <a:rPr lang="en-US" sz="2000" b="1" dirty="0" err="1">
                <a:latin typeface="Courier New" pitchFamily="49" charset="0"/>
              </a:rPr>
              <a:t>gpu_done</a:t>
            </a:r>
            <a:r>
              <a:rPr lang="en-US" sz="2000" b="1" dirty="0">
                <a:latin typeface="Courier New" pitchFamily="49" charset="0"/>
              </a:rPr>
              <a:t>);</a:t>
            </a:r>
          </a:p>
        </p:txBody>
      </p:sp>
      <p:sp>
        <p:nvSpPr>
          <p:cNvPr id="27656" name="TextBox 10"/>
          <p:cNvSpPr txBox="1">
            <a:spLocks noChangeArrowheads="1"/>
          </p:cNvSpPr>
          <p:nvPr/>
        </p:nvSpPr>
        <p:spPr bwMode="auto">
          <a:xfrm>
            <a:off x="5334000" y="5257800"/>
            <a:ext cx="3260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800" b="1">
                <a:solidFill>
                  <a:srgbClr val="0070C0"/>
                </a:solidFill>
              </a:rPr>
              <a:t>General Stats Log</a:t>
            </a:r>
          </a:p>
        </p:txBody>
      </p:sp>
      <p:sp>
        <p:nvSpPr>
          <p:cNvPr id="27657" name="TextBox 11"/>
          <p:cNvSpPr txBox="1">
            <a:spLocks noChangeArrowheads="1"/>
          </p:cNvSpPr>
          <p:nvPr/>
        </p:nvSpPr>
        <p:spPr bwMode="auto">
          <a:xfrm>
            <a:off x="5334000" y="3810000"/>
            <a:ext cx="35814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800" b="1">
                <a:solidFill>
                  <a:srgbClr val="00B050"/>
                </a:solidFill>
              </a:rPr>
              <a:t>Probe GPU Activity: </a:t>
            </a:r>
          </a:p>
          <a:p>
            <a:pPr>
              <a:buFontTx/>
              <a:buChar char="-"/>
            </a:pPr>
            <a:r>
              <a:rPr lang="en-CA" sz="2800" b="1">
                <a:solidFill>
                  <a:srgbClr val="00B050"/>
                </a:solidFill>
              </a:rPr>
              <a:t>Running a kernel</a:t>
            </a:r>
          </a:p>
          <a:p>
            <a:pPr>
              <a:buFontTx/>
              <a:buChar char="-"/>
            </a:pPr>
            <a:r>
              <a:rPr lang="en-CA" sz="2800" b="1">
                <a:solidFill>
                  <a:srgbClr val="00B050"/>
                </a:solidFill>
              </a:rPr>
              <a:t>Accessing memory</a:t>
            </a:r>
          </a:p>
        </p:txBody>
      </p:sp>
      <p:sp>
        <p:nvSpPr>
          <p:cNvPr id="27658" name="TextBox 12"/>
          <p:cNvSpPr txBox="1">
            <a:spLocks noChangeArrowheads="1"/>
          </p:cNvSpPr>
          <p:nvPr/>
        </p:nvSpPr>
        <p:spPr bwMode="auto">
          <a:xfrm>
            <a:off x="5334000" y="2819400"/>
            <a:ext cx="30813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800" b="1">
                <a:solidFill>
                  <a:srgbClr val="FF0000"/>
                </a:solidFill>
              </a:rPr>
              <a:t>Simulate a cycle </a:t>
            </a:r>
          </a:p>
          <a:p>
            <a:r>
              <a:rPr lang="en-CA" sz="2800" b="1">
                <a:solidFill>
                  <a:srgbClr val="FF0000"/>
                </a:solidFill>
              </a:rPr>
              <a:t>in GPU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4000" y="1828800"/>
            <a:ext cx="3379451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Push a kernel into</a:t>
            </a:r>
            <a:endParaRPr lang="en-CA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defRPr/>
            </a:pPr>
            <a:r>
              <a:rPr lang="en-CA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GPU </a:t>
            </a:r>
            <a:r>
              <a:rPr lang="en-CA" sz="2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launch queue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0D578D01-9146-4CD7-BED0-D052C5B38378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28675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2867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smtClean="0">
                <a:solidFill>
                  <a:schemeClr val="tx1"/>
                </a:solidFill>
              </a:rPr>
              <a:t>Timing Model: </a:t>
            </a:r>
            <a:br>
              <a:rPr lang="en-CA" smtClean="0">
                <a:solidFill>
                  <a:schemeClr val="tx1"/>
                </a:solidFill>
              </a:rPr>
            </a:br>
            <a:r>
              <a:rPr lang="en-CA" smtClean="0">
                <a:solidFill>
                  <a:schemeClr val="tx1"/>
                </a:solidFill>
              </a:rPr>
              <a:t>Main Simulation Loop</a:t>
            </a:r>
            <a:endParaRPr lang="en-CA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8678" name="Text Placeholder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Inside gpgpu_sim::cycle():</a:t>
            </a:r>
          </a:p>
          <a:p>
            <a:pPr lvl="1" eaLnBrk="1" hangingPunct="1"/>
            <a:r>
              <a:rPr lang="en-US" b="1" smtClean="0"/>
              <a:t>Check all clock domains</a:t>
            </a:r>
          </a:p>
          <a:p>
            <a:pPr lvl="2" eaLnBrk="1" hangingPunct="1"/>
            <a:r>
              <a:rPr lang="en-US" b="1" smtClean="0"/>
              <a:t>if (clock_mask &amp; CORE) { … }</a:t>
            </a:r>
          </a:p>
          <a:p>
            <a:pPr lvl="1" eaLnBrk="1" hangingPunct="1"/>
            <a:r>
              <a:rPr lang="en-US" b="1" smtClean="0"/>
              <a:t>Execute the ones that are ready</a:t>
            </a:r>
          </a:p>
          <a:p>
            <a:pPr lvl="1" eaLnBrk="1" hangingPunct="1"/>
            <a:r>
              <a:rPr lang="en-US" b="1" smtClean="0"/>
              <a:t>Currently, 4 domains:</a:t>
            </a:r>
          </a:p>
          <a:p>
            <a:pPr lvl="2" eaLnBrk="1" hangingPunct="1"/>
            <a:r>
              <a:rPr lang="en-US" b="1" smtClean="0"/>
              <a:t>CORE 	– SIMT Core + Thread Block Issue</a:t>
            </a:r>
          </a:p>
          <a:p>
            <a:pPr lvl="2" eaLnBrk="1" hangingPunct="1"/>
            <a:r>
              <a:rPr lang="en-US" b="1" smtClean="0"/>
              <a:t>ICNT 	– Interconnection  Network </a:t>
            </a:r>
          </a:p>
          <a:p>
            <a:pPr lvl="2" eaLnBrk="1" hangingPunct="1"/>
            <a:r>
              <a:rPr lang="en-US" b="1" smtClean="0"/>
              <a:t>DRAM	– DRAM + Request Scheduler</a:t>
            </a:r>
          </a:p>
          <a:p>
            <a:pPr lvl="2" eaLnBrk="1" hangingPunct="1"/>
            <a:r>
              <a:rPr lang="en-US" b="1" smtClean="0"/>
              <a:t>L2 		– L2 Cache in Memory Partition </a:t>
            </a:r>
            <a:endParaRPr lang="pl-PL" b="1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0D578D01-9146-4CD7-BED0-D052C5B38378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29699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29701" name="Title 1"/>
          <p:cNvSpPr>
            <a:spLocks noGrp="1"/>
          </p:cNvSpPr>
          <p:nvPr>
            <p:ph type="title" idx="4294967295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CA" smtClean="0">
                <a:solidFill>
                  <a:schemeClr val="tx1"/>
                </a:solidFill>
              </a:rPr>
              <a:t>Timing Model: </a:t>
            </a:r>
            <a:br>
              <a:rPr lang="en-CA" smtClean="0">
                <a:solidFill>
                  <a:schemeClr val="tx1"/>
                </a:solidFill>
              </a:rPr>
            </a:br>
            <a:r>
              <a:rPr lang="en-CA" smtClean="0">
                <a:solidFill>
                  <a:schemeClr val="tx1"/>
                </a:solidFill>
              </a:rPr>
              <a:t>Thread Block Issue</a:t>
            </a:r>
            <a:endParaRPr lang="en-CA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7347" name="Text Placeholder 2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534400" cy="31242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b="1" dirty="0" err="1" smtClean="0"/>
              <a:t>gpgpu_sim</a:t>
            </a:r>
            <a:r>
              <a:rPr lang="en-US" b="1" dirty="0" smtClean="0"/>
              <a:t>::issue_block2core():</a:t>
            </a:r>
          </a:p>
          <a:p>
            <a:pPr lvl="1" eaLnBrk="1" hangingPunct="1">
              <a:defRPr/>
            </a:pPr>
            <a:r>
              <a:rPr lang="en-US" dirty="0" smtClean="0"/>
              <a:t>Issue new thread blocks to core</a:t>
            </a:r>
          </a:p>
          <a:p>
            <a:pPr lvl="2" eaLnBrk="1" hangingPunct="1">
              <a:defRPr/>
            </a:pPr>
            <a:r>
              <a:rPr lang="en-US" dirty="0" smtClean="0"/>
              <a:t>Limit calculated with </a:t>
            </a:r>
            <a:r>
              <a:rPr lang="en-US" b="1" dirty="0" err="1" smtClean="0"/>
              <a:t>shader_core_config</a:t>
            </a:r>
            <a:r>
              <a:rPr lang="en-US" b="1" dirty="0" smtClean="0"/>
              <a:t>::</a:t>
            </a:r>
            <a:r>
              <a:rPr lang="en-US" b="1" dirty="0" err="1" smtClean="0"/>
              <a:t>max_cta</a:t>
            </a:r>
            <a:r>
              <a:rPr lang="en-US" b="1" dirty="0" smtClean="0"/>
              <a:t>()</a:t>
            </a:r>
          </a:p>
          <a:p>
            <a:pPr lvl="1" eaLnBrk="1" hangingPunct="1">
              <a:defRPr/>
            </a:pPr>
            <a:r>
              <a:rPr lang="en-US" dirty="0" smtClean="0"/>
              <a:t>Initializes the threads inside the new blocks</a:t>
            </a:r>
          </a:p>
          <a:p>
            <a:pPr lvl="2" eaLnBrk="1" hangingPunct="1">
              <a:defRPr/>
            </a:pPr>
            <a:r>
              <a:rPr lang="en-US" dirty="0" smtClean="0"/>
              <a:t>Calls interface to functional model: </a:t>
            </a:r>
            <a:r>
              <a:rPr lang="en-US" b="1" dirty="0" err="1" smtClean="0"/>
              <a:t>ptx_sim_init_thread</a:t>
            </a:r>
            <a:r>
              <a:rPr lang="en-US" b="1" dirty="0" smtClean="0"/>
              <a:t>()</a:t>
            </a:r>
          </a:p>
          <a:p>
            <a:pPr lvl="1" eaLnBrk="1" hangingPunct="1">
              <a:defRPr/>
            </a:pPr>
            <a:r>
              <a:rPr lang="en-US" dirty="0" smtClean="0"/>
              <a:t>Hierarchical Block Distribution</a:t>
            </a:r>
          </a:p>
          <a:p>
            <a:pPr lvl="2" eaLnBrk="1" hangingPunct="1">
              <a:defRPr/>
            </a:pPr>
            <a:r>
              <a:rPr lang="en-US" dirty="0" smtClean="0"/>
              <a:t>Top Level </a:t>
            </a:r>
            <a:r>
              <a:rPr lang="en-US" dirty="0" smtClean="0">
                <a:sym typeface="Wingdings" pitchFamily="2" charset="2"/>
              </a:rPr>
              <a:t> SIMT Core Clusters  SIMT Cores</a:t>
            </a:r>
            <a:endParaRPr lang="pl-PL" dirty="0" smtClean="0"/>
          </a:p>
        </p:txBody>
      </p:sp>
      <p:sp>
        <p:nvSpPr>
          <p:cNvPr id="57374" name="Rectangle 33"/>
          <p:cNvSpPr>
            <a:spLocks noChangeArrowheads="1"/>
          </p:cNvSpPr>
          <p:nvPr/>
        </p:nvSpPr>
        <p:spPr bwMode="auto">
          <a:xfrm>
            <a:off x="862013" y="4800600"/>
            <a:ext cx="1439862" cy="1447800"/>
          </a:xfrm>
          <a:prstGeom prst="rect">
            <a:avLst/>
          </a:prstGeom>
          <a:gradFill>
            <a:gsLst>
              <a:gs pos="0">
                <a:srgbClr val="99FF99"/>
              </a:gs>
              <a:gs pos="100000">
                <a:srgbClr val="CCFFCC"/>
              </a:gs>
            </a:gsLst>
            <a:lin ang="162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/>
          <a:lstStyle/>
          <a:p>
            <a:pPr algn="ctr">
              <a:defRPr/>
            </a:pPr>
            <a:r>
              <a:rPr lang="en-US" b="1" dirty="0"/>
              <a:t>Cluster 0</a:t>
            </a:r>
          </a:p>
        </p:txBody>
      </p:sp>
      <p:sp>
        <p:nvSpPr>
          <p:cNvPr id="29704" name="Rectangle 34"/>
          <p:cNvSpPr>
            <a:spLocks noChangeArrowheads="1"/>
          </p:cNvSpPr>
          <p:nvPr/>
        </p:nvSpPr>
        <p:spPr bwMode="auto">
          <a:xfrm>
            <a:off x="933450" y="5105400"/>
            <a:ext cx="433388" cy="304800"/>
          </a:xfrm>
          <a:prstGeom prst="rect">
            <a:avLst/>
          </a:prstGeom>
          <a:solidFill>
            <a:srgbClr val="66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B0</a:t>
            </a:r>
          </a:p>
        </p:txBody>
      </p:sp>
      <p:sp>
        <p:nvSpPr>
          <p:cNvPr id="29705" name="Rectangle 35"/>
          <p:cNvSpPr>
            <a:spLocks noChangeArrowheads="1"/>
          </p:cNvSpPr>
          <p:nvPr/>
        </p:nvSpPr>
        <p:spPr bwMode="auto">
          <a:xfrm>
            <a:off x="1365250" y="5105400"/>
            <a:ext cx="433388" cy="304800"/>
          </a:xfrm>
          <a:prstGeom prst="rect">
            <a:avLst/>
          </a:prstGeom>
          <a:solidFill>
            <a:srgbClr val="66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B3</a:t>
            </a:r>
          </a:p>
        </p:txBody>
      </p:sp>
      <p:sp>
        <p:nvSpPr>
          <p:cNvPr id="29706" name="Rectangle 36"/>
          <p:cNvSpPr>
            <a:spLocks noChangeArrowheads="1"/>
          </p:cNvSpPr>
          <p:nvPr/>
        </p:nvSpPr>
        <p:spPr bwMode="auto">
          <a:xfrm>
            <a:off x="1797050" y="5105400"/>
            <a:ext cx="433388" cy="304800"/>
          </a:xfrm>
          <a:prstGeom prst="rect">
            <a:avLst/>
          </a:prstGeom>
          <a:solidFill>
            <a:srgbClr val="66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B6</a:t>
            </a:r>
          </a:p>
        </p:txBody>
      </p:sp>
      <p:sp>
        <p:nvSpPr>
          <p:cNvPr id="57378" name="Rectangle 37"/>
          <p:cNvSpPr>
            <a:spLocks noChangeArrowheads="1"/>
          </p:cNvSpPr>
          <p:nvPr/>
        </p:nvSpPr>
        <p:spPr bwMode="auto">
          <a:xfrm>
            <a:off x="2373313" y="4800600"/>
            <a:ext cx="1439862" cy="1447800"/>
          </a:xfrm>
          <a:prstGeom prst="rect">
            <a:avLst/>
          </a:prstGeom>
          <a:gradFill>
            <a:gsLst>
              <a:gs pos="0">
                <a:srgbClr val="99FF99"/>
              </a:gs>
              <a:gs pos="100000">
                <a:srgbClr val="CCFFCC"/>
              </a:gs>
            </a:gsLst>
            <a:lin ang="162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/>
          <a:lstStyle/>
          <a:p>
            <a:pPr algn="ctr">
              <a:defRPr/>
            </a:pPr>
            <a:r>
              <a:rPr lang="en-US" b="1" dirty="0"/>
              <a:t>Cluster 1</a:t>
            </a:r>
          </a:p>
        </p:txBody>
      </p:sp>
      <p:sp>
        <p:nvSpPr>
          <p:cNvPr id="29708" name="Rectangle 38"/>
          <p:cNvSpPr>
            <a:spLocks noChangeArrowheads="1"/>
          </p:cNvSpPr>
          <p:nvPr/>
        </p:nvSpPr>
        <p:spPr bwMode="auto">
          <a:xfrm>
            <a:off x="2444750" y="5105400"/>
            <a:ext cx="433388" cy="304800"/>
          </a:xfrm>
          <a:prstGeom prst="rect">
            <a:avLst/>
          </a:prstGeom>
          <a:solidFill>
            <a:srgbClr val="66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B1</a:t>
            </a:r>
          </a:p>
        </p:txBody>
      </p:sp>
      <p:sp>
        <p:nvSpPr>
          <p:cNvPr id="29709" name="Rectangle 39"/>
          <p:cNvSpPr>
            <a:spLocks noChangeArrowheads="1"/>
          </p:cNvSpPr>
          <p:nvPr/>
        </p:nvSpPr>
        <p:spPr bwMode="auto">
          <a:xfrm>
            <a:off x="2876550" y="5105400"/>
            <a:ext cx="433388" cy="304800"/>
          </a:xfrm>
          <a:prstGeom prst="rect">
            <a:avLst/>
          </a:prstGeom>
          <a:solidFill>
            <a:srgbClr val="66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B4</a:t>
            </a:r>
          </a:p>
        </p:txBody>
      </p:sp>
      <p:sp>
        <p:nvSpPr>
          <p:cNvPr id="57381" name="Rectangle 41"/>
          <p:cNvSpPr>
            <a:spLocks noChangeArrowheads="1"/>
          </p:cNvSpPr>
          <p:nvPr/>
        </p:nvSpPr>
        <p:spPr bwMode="auto">
          <a:xfrm>
            <a:off x="3886200" y="4800600"/>
            <a:ext cx="1439863" cy="1447800"/>
          </a:xfrm>
          <a:prstGeom prst="rect">
            <a:avLst/>
          </a:prstGeom>
          <a:gradFill>
            <a:gsLst>
              <a:gs pos="0">
                <a:srgbClr val="99FF99"/>
              </a:gs>
              <a:gs pos="100000">
                <a:srgbClr val="CCFFCC"/>
              </a:gs>
            </a:gsLst>
            <a:lin ang="162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/>
          <a:lstStyle/>
          <a:p>
            <a:pPr algn="ctr">
              <a:defRPr/>
            </a:pPr>
            <a:r>
              <a:rPr lang="en-US" b="1" dirty="0"/>
              <a:t>Cluster 2</a:t>
            </a:r>
          </a:p>
        </p:txBody>
      </p:sp>
      <p:sp>
        <p:nvSpPr>
          <p:cNvPr id="29711" name="Rectangle 42"/>
          <p:cNvSpPr>
            <a:spLocks noChangeArrowheads="1"/>
          </p:cNvSpPr>
          <p:nvPr/>
        </p:nvSpPr>
        <p:spPr bwMode="auto">
          <a:xfrm>
            <a:off x="3957638" y="5105400"/>
            <a:ext cx="433387" cy="304800"/>
          </a:xfrm>
          <a:prstGeom prst="rect">
            <a:avLst/>
          </a:prstGeom>
          <a:solidFill>
            <a:srgbClr val="66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B2</a:t>
            </a:r>
          </a:p>
        </p:txBody>
      </p:sp>
      <p:sp>
        <p:nvSpPr>
          <p:cNvPr id="29712" name="Rectangle 43"/>
          <p:cNvSpPr>
            <a:spLocks noChangeArrowheads="1"/>
          </p:cNvSpPr>
          <p:nvPr/>
        </p:nvSpPr>
        <p:spPr bwMode="auto">
          <a:xfrm>
            <a:off x="4389438" y="5105400"/>
            <a:ext cx="433387" cy="304800"/>
          </a:xfrm>
          <a:prstGeom prst="rect">
            <a:avLst/>
          </a:prstGeom>
          <a:solidFill>
            <a:srgbClr val="66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B5</a:t>
            </a:r>
          </a:p>
        </p:txBody>
      </p:sp>
      <p:grpSp>
        <p:nvGrpSpPr>
          <p:cNvPr id="29713" name="Group 45"/>
          <p:cNvGrpSpPr>
            <a:grpSpLocks/>
          </p:cNvGrpSpPr>
          <p:nvPr/>
        </p:nvGrpSpPr>
        <p:grpSpPr bwMode="auto">
          <a:xfrm>
            <a:off x="6334125" y="4902200"/>
            <a:ext cx="2232025" cy="406400"/>
            <a:chOff x="4014" y="3566"/>
            <a:chExt cx="1406" cy="318"/>
          </a:xfrm>
        </p:grpSpPr>
        <p:sp>
          <p:nvSpPr>
            <p:cNvPr id="29729" name="Line 46"/>
            <p:cNvSpPr>
              <a:spLocks noChangeShapeType="1"/>
            </p:cNvSpPr>
            <p:nvPr/>
          </p:nvSpPr>
          <p:spPr bwMode="auto">
            <a:xfrm flipH="1">
              <a:off x="4014" y="3566"/>
              <a:ext cx="14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730" name="Line 47"/>
            <p:cNvSpPr>
              <a:spLocks noChangeShapeType="1"/>
            </p:cNvSpPr>
            <p:nvPr/>
          </p:nvSpPr>
          <p:spPr bwMode="auto">
            <a:xfrm>
              <a:off x="4014" y="3566"/>
              <a:ext cx="0" cy="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731" name="Line 48"/>
            <p:cNvSpPr>
              <a:spLocks noChangeShapeType="1"/>
            </p:cNvSpPr>
            <p:nvPr/>
          </p:nvSpPr>
          <p:spPr bwMode="auto">
            <a:xfrm>
              <a:off x="4014" y="3884"/>
              <a:ext cx="14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9714" name="Line 52"/>
          <p:cNvSpPr>
            <a:spLocks noChangeShapeType="1"/>
          </p:cNvSpPr>
          <p:nvPr/>
        </p:nvSpPr>
        <p:spPr bwMode="auto">
          <a:xfrm flipH="1">
            <a:off x="5686425" y="5105400"/>
            <a:ext cx="647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9715" name="Line 53"/>
          <p:cNvSpPr>
            <a:spLocks noChangeShapeType="1"/>
          </p:cNvSpPr>
          <p:nvPr/>
        </p:nvSpPr>
        <p:spPr bwMode="auto">
          <a:xfrm flipV="1">
            <a:off x="5686425" y="4597400"/>
            <a:ext cx="0" cy="50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9716" name="Line 54"/>
          <p:cNvSpPr>
            <a:spLocks noChangeShapeType="1"/>
          </p:cNvSpPr>
          <p:nvPr/>
        </p:nvSpPr>
        <p:spPr bwMode="auto">
          <a:xfrm flipH="1">
            <a:off x="1581150" y="4597400"/>
            <a:ext cx="41052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9717" name="Line 55"/>
          <p:cNvSpPr>
            <a:spLocks noChangeShapeType="1"/>
          </p:cNvSpPr>
          <p:nvPr/>
        </p:nvSpPr>
        <p:spPr bwMode="auto">
          <a:xfrm>
            <a:off x="1581150" y="4597400"/>
            <a:ext cx="0" cy="203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29718" name="Line 56"/>
          <p:cNvSpPr>
            <a:spLocks noChangeShapeType="1"/>
          </p:cNvSpPr>
          <p:nvPr/>
        </p:nvSpPr>
        <p:spPr bwMode="auto">
          <a:xfrm>
            <a:off x="3094038" y="4597400"/>
            <a:ext cx="0" cy="203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29719" name="Line 57"/>
          <p:cNvSpPr>
            <a:spLocks noChangeShapeType="1"/>
          </p:cNvSpPr>
          <p:nvPr/>
        </p:nvSpPr>
        <p:spPr bwMode="auto">
          <a:xfrm>
            <a:off x="4605338" y="4597400"/>
            <a:ext cx="0" cy="203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914400" y="5715000"/>
            <a:ext cx="6096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 dirty="0">
                <a:solidFill>
                  <a:srgbClr val="000000"/>
                </a:solidFill>
                <a:latin typeface="Calibri" pitchFamily="34" charset="0"/>
              </a:rPr>
              <a:t>SC 0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600200" y="5715000"/>
            <a:ext cx="6096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 dirty="0">
                <a:solidFill>
                  <a:srgbClr val="000000"/>
                </a:solidFill>
                <a:latin typeface="Calibri" pitchFamily="34" charset="0"/>
              </a:rPr>
              <a:t>SC 1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438400" y="5715000"/>
            <a:ext cx="6096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 dirty="0">
                <a:solidFill>
                  <a:srgbClr val="000000"/>
                </a:solidFill>
                <a:latin typeface="Calibri" pitchFamily="34" charset="0"/>
              </a:rPr>
              <a:t>SC 2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3124200" y="5715000"/>
            <a:ext cx="6096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 dirty="0">
                <a:solidFill>
                  <a:srgbClr val="000000"/>
                </a:solidFill>
                <a:latin typeface="Calibri" pitchFamily="34" charset="0"/>
              </a:rPr>
              <a:t>SC 3</a:t>
            </a: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3962400" y="5715000"/>
            <a:ext cx="6096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 dirty="0">
                <a:solidFill>
                  <a:srgbClr val="000000"/>
                </a:solidFill>
                <a:latin typeface="Calibri" pitchFamily="34" charset="0"/>
              </a:rPr>
              <a:t>SC 4</a:t>
            </a: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4648200" y="5715000"/>
            <a:ext cx="6096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 dirty="0">
                <a:solidFill>
                  <a:srgbClr val="000000"/>
                </a:solidFill>
                <a:latin typeface="Calibri" pitchFamily="34" charset="0"/>
              </a:rPr>
              <a:t>SC 5</a:t>
            </a:r>
          </a:p>
        </p:txBody>
      </p:sp>
      <p:cxnSp>
        <p:nvCxnSpPr>
          <p:cNvPr id="34" name="Straight Arrow Connector 33"/>
          <p:cNvCxnSpPr>
            <a:stCxn id="29704" idx="2"/>
            <a:endCxn id="27" idx="0"/>
          </p:cNvCxnSpPr>
          <p:nvPr/>
        </p:nvCxnSpPr>
        <p:spPr>
          <a:xfrm>
            <a:off x="1150938" y="5410200"/>
            <a:ext cx="68262" cy="3048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9706" idx="2"/>
            <a:endCxn id="27" idx="0"/>
          </p:cNvCxnSpPr>
          <p:nvPr/>
        </p:nvCxnSpPr>
        <p:spPr>
          <a:xfrm flipH="1">
            <a:off x="1219200" y="5410200"/>
            <a:ext cx="795338" cy="3048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9705" idx="2"/>
            <a:endCxn id="28" idx="0"/>
          </p:cNvCxnSpPr>
          <p:nvPr/>
        </p:nvCxnSpPr>
        <p:spPr>
          <a:xfrm>
            <a:off x="1582738" y="5410200"/>
            <a:ext cx="322262" cy="3048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0D578D01-9146-4CD7-BED0-D052C5B38378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luster-arc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3505200"/>
            <a:ext cx="3914775" cy="25431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err="1" smtClean="0"/>
              <a:t>simt_core_cluster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1752600"/>
          </a:xfrm>
        </p:spPr>
        <p:txBody>
          <a:bodyPr vert="horz"/>
          <a:lstStyle/>
          <a:p>
            <a:r>
              <a:rPr lang="en-CA" dirty="0" smtClean="0"/>
              <a:t>Collection of SIMT cores</a:t>
            </a:r>
          </a:p>
          <a:p>
            <a:pPr lvl="1"/>
            <a:r>
              <a:rPr lang="en-CA" dirty="0" err="1" smtClean="0"/>
              <a:t>core_cycle</a:t>
            </a:r>
            <a:r>
              <a:rPr lang="en-CA" dirty="0" smtClean="0"/>
              <a:t>(): simulation a cycle in each core</a:t>
            </a:r>
          </a:p>
          <a:p>
            <a:r>
              <a:rPr lang="en-CA" dirty="0" smtClean="0"/>
              <a:t>Interface them with interconnect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81750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175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733800" y="3124200"/>
            <a:ext cx="20040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err="1" smtClean="0">
                <a:solidFill>
                  <a:srgbClr val="FF0000"/>
                </a:solidFill>
              </a:rPr>
              <a:t>icnt_cycle</a:t>
            </a:r>
            <a:r>
              <a:rPr lang="en-CA" sz="2800" dirty="0" smtClean="0">
                <a:solidFill>
                  <a:srgbClr val="FF0000"/>
                </a:solidFill>
              </a:rPr>
              <a:t>()</a:t>
            </a:r>
            <a:endParaRPr lang="en-CA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76800" y="4343400"/>
            <a:ext cx="40382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err="1" smtClean="0">
                <a:solidFill>
                  <a:srgbClr val="00B050"/>
                </a:solidFill>
              </a:rPr>
              <a:t>icnt_inject_request_packet</a:t>
            </a:r>
            <a:r>
              <a:rPr lang="en-CA" sz="2400" dirty="0" smtClean="0">
                <a:solidFill>
                  <a:srgbClr val="00B050"/>
                </a:solidFill>
              </a:rPr>
              <a:t>()</a:t>
            </a:r>
            <a:endParaRPr lang="en-CA" sz="2400" dirty="0">
              <a:solidFill>
                <a:srgbClr val="00B05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66800" y="3733800"/>
            <a:ext cx="3505200" cy="457200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4114800" y="4343400"/>
            <a:ext cx="533400" cy="1371600"/>
          </a:xfrm>
          <a:prstGeom prst="rect">
            <a:avLst/>
          </a:prstGeom>
          <a:noFill/>
          <a:ln w="57150">
            <a:solidFill>
              <a:srgbClr val="00B050"/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Rectangle 11"/>
          <p:cNvSpPr/>
          <p:nvPr/>
        </p:nvSpPr>
        <p:spPr>
          <a:xfrm>
            <a:off x="3352800" y="4343400"/>
            <a:ext cx="533400" cy="1371600"/>
          </a:xfrm>
          <a:prstGeom prst="rect">
            <a:avLst/>
          </a:prstGeom>
          <a:noFill/>
          <a:ln w="57150">
            <a:solidFill>
              <a:srgbClr val="FFC000"/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TextBox 12"/>
          <p:cNvSpPr txBox="1"/>
          <p:nvPr/>
        </p:nvSpPr>
        <p:spPr>
          <a:xfrm>
            <a:off x="3276600" y="5943600"/>
            <a:ext cx="3764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shader_memory_interface</a:t>
            </a:r>
            <a:endParaRPr lang="en-CA" sz="2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SIMT Core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 smtClean="0"/>
              <a:t>Class </a:t>
            </a:r>
            <a:r>
              <a:rPr lang="en-CA" b="1" dirty="0" err="1" smtClean="0">
                <a:solidFill>
                  <a:srgbClr val="0070C0"/>
                </a:solidFill>
              </a:rPr>
              <a:t>shader_core_ctx</a:t>
            </a:r>
            <a:r>
              <a:rPr lang="en-CA" dirty="0" smtClean="0"/>
              <a:t> in </a:t>
            </a:r>
            <a:br>
              <a:rPr lang="en-CA" dirty="0" smtClean="0"/>
            </a:br>
            <a:r>
              <a:rPr lang="en-CA" dirty="0" err="1" smtClean="0"/>
              <a:t>gpgpu-sim</a:t>
            </a:r>
            <a:r>
              <a:rPr lang="en-CA" dirty="0" smtClean="0"/>
              <a:t>/</a:t>
            </a:r>
            <a:r>
              <a:rPr lang="en-CA" dirty="0" err="1" smtClean="0"/>
              <a:t>shader</a:t>
            </a:r>
            <a:r>
              <a:rPr lang="en-CA" dirty="0" smtClean="0"/>
              <a:t>.[</a:t>
            </a:r>
            <a:r>
              <a:rPr lang="en-CA" dirty="0" err="1" smtClean="0"/>
              <a:t>h,cc</a:t>
            </a:r>
            <a:r>
              <a:rPr lang="en-CA" dirty="0" smtClean="0"/>
              <a:t>]</a:t>
            </a:r>
          </a:p>
          <a:p>
            <a:pPr lvl="1"/>
            <a:r>
              <a:rPr lang="en-CA" dirty="0" smtClean="0"/>
              <a:t>Derived from </a:t>
            </a:r>
            <a:r>
              <a:rPr lang="en-CA" dirty="0" err="1" smtClean="0"/>
              <a:t>core_t</a:t>
            </a:r>
            <a:endParaRPr lang="en-CA" dirty="0" smtClean="0"/>
          </a:p>
          <a:p>
            <a:pPr lvl="1"/>
            <a:r>
              <a:rPr lang="en-CA" dirty="0" smtClean="0"/>
              <a:t>Contains the state of a SIMT Core</a:t>
            </a:r>
          </a:p>
          <a:p>
            <a:r>
              <a:rPr lang="en-CA" dirty="0" smtClean="0"/>
              <a:t>Major components in separate classes</a:t>
            </a:r>
          </a:p>
          <a:p>
            <a:pPr lvl="1"/>
            <a:r>
              <a:rPr lang="en-CA" dirty="0" err="1" smtClean="0"/>
              <a:t>scheduler_unit</a:t>
            </a:r>
            <a:endParaRPr lang="en-CA" dirty="0" smtClean="0"/>
          </a:p>
          <a:p>
            <a:pPr lvl="1"/>
            <a:r>
              <a:rPr lang="en-CA" dirty="0" smtClean="0"/>
              <a:t>scoreboard</a:t>
            </a:r>
          </a:p>
          <a:p>
            <a:pPr lvl="1"/>
            <a:r>
              <a:rPr lang="en-CA" dirty="0" err="1" smtClean="0"/>
              <a:t>opndcoll_rfu_t</a:t>
            </a:r>
            <a:r>
              <a:rPr lang="en-CA" dirty="0" smtClean="0"/>
              <a:t> (Operand Collector)</a:t>
            </a:r>
          </a:p>
          <a:p>
            <a:pPr lvl="1"/>
            <a:r>
              <a:rPr lang="en-CA" dirty="0" err="1" smtClean="0"/>
              <a:t>simd_function_unit</a:t>
            </a:r>
            <a:endParaRPr lang="en-CA" dirty="0" smtClean="0"/>
          </a:p>
          <a:p>
            <a:pPr lvl="1"/>
            <a:r>
              <a:rPr lang="en-CA" dirty="0" err="1" smtClean="0"/>
              <a:t>ldst_unit</a:t>
            </a:r>
            <a:r>
              <a:rPr lang="en-CA" dirty="0" smtClean="0"/>
              <a:t> (Memory Unit)</a:t>
            </a:r>
          </a:p>
          <a:p>
            <a:pPr lvl="1">
              <a:buNone/>
            </a:pP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SIMT Core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685800"/>
          </a:xfrm>
        </p:spPr>
        <p:txBody>
          <a:bodyPr/>
          <a:lstStyle/>
          <a:p>
            <a:r>
              <a:rPr lang="en-CA" dirty="0" err="1" smtClean="0"/>
              <a:t>shader_core_ctx</a:t>
            </a:r>
            <a:r>
              <a:rPr lang="en-CA" dirty="0" smtClean="0"/>
              <a:t>::cycle()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grpSp>
        <p:nvGrpSpPr>
          <p:cNvPr id="127" name="Group 126"/>
          <p:cNvGrpSpPr/>
          <p:nvPr/>
        </p:nvGrpSpPr>
        <p:grpSpPr>
          <a:xfrm>
            <a:off x="152400" y="2438400"/>
            <a:ext cx="8915400" cy="2590800"/>
            <a:chOff x="152400" y="3276600"/>
            <a:chExt cx="8915400" cy="2590800"/>
          </a:xfrm>
        </p:grpSpPr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228600" y="3962400"/>
              <a:ext cx="7867650" cy="1690687"/>
              <a:chOff x="354" y="2471"/>
              <a:chExt cx="4956" cy="1065"/>
            </a:xfrm>
          </p:grpSpPr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4573" y="2671"/>
                <a:ext cx="590" cy="222"/>
              </a:xfrm>
              <a:prstGeom prst="rect">
                <a:avLst/>
              </a:prstGeom>
              <a:solidFill>
                <a:srgbClr val="FFFF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/>
            </p:nvSpPr>
            <p:spPr bwMode="auto">
              <a:xfrm>
                <a:off x="4573" y="2671"/>
                <a:ext cx="590" cy="222"/>
              </a:xfrm>
              <a:prstGeom prst="rect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4736" y="2697"/>
                <a:ext cx="262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ALU</a:t>
                </a:r>
                <a:endParaRPr lang="en-US"/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/>
            </p:nvSpPr>
            <p:spPr bwMode="auto">
              <a:xfrm>
                <a:off x="4543" y="2701"/>
                <a:ext cx="590" cy="221"/>
              </a:xfrm>
              <a:prstGeom prst="rect">
                <a:avLst/>
              </a:prstGeom>
              <a:solidFill>
                <a:srgbClr val="FFFF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/>
            </p:nvSpPr>
            <p:spPr bwMode="auto">
              <a:xfrm>
                <a:off x="4543" y="2701"/>
                <a:ext cx="590" cy="221"/>
              </a:xfrm>
              <a:prstGeom prst="rect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/>
            </p:nvSpPr>
            <p:spPr bwMode="auto">
              <a:xfrm>
                <a:off x="4713" y="2728"/>
                <a:ext cx="262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ALU</a:t>
                </a:r>
                <a:endParaRPr lang="en-US"/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/>
            </p:nvSpPr>
            <p:spPr bwMode="auto">
              <a:xfrm>
                <a:off x="4514" y="2730"/>
                <a:ext cx="590" cy="222"/>
              </a:xfrm>
              <a:prstGeom prst="rect">
                <a:avLst/>
              </a:prstGeom>
              <a:solidFill>
                <a:srgbClr val="FFFF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/>
            </p:nvSpPr>
            <p:spPr bwMode="auto">
              <a:xfrm>
                <a:off x="4514" y="2730"/>
                <a:ext cx="590" cy="222"/>
              </a:xfrm>
              <a:prstGeom prst="rect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/>
            </p:nvSpPr>
            <p:spPr bwMode="auto">
              <a:xfrm>
                <a:off x="4683" y="2758"/>
                <a:ext cx="262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ALU</a:t>
                </a:r>
                <a:endParaRPr lang="en-US"/>
              </a:p>
            </p:txBody>
          </p:sp>
          <p:sp>
            <p:nvSpPr>
              <p:cNvPr id="17" name="Oval 15"/>
              <p:cNvSpPr>
                <a:spLocks noChangeArrowheads="1"/>
              </p:cNvSpPr>
              <p:nvPr/>
            </p:nvSpPr>
            <p:spPr bwMode="auto">
              <a:xfrm>
                <a:off x="5177" y="2767"/>
                <a:ext cx="15" cy="15"/>
              </a:xfrm>
              <a:prstGeom prst="ellipse">
                <a:avLst/>
              </a:prstGeom>
              <a:solidFill>
                <a:srgbClr val="FFFF66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8" name="Oval 16"/>
              <p:cNvSpPr>
                <a:spLocks noChangeArrowheads="1"/>
              </p:cNvSpPr>
              <p:nvPr/>
            </p:nvSpPr>
            <p:spPr bwMode="auto">
              <a:xfrm>
                <a:off x="5177" y="2767"/>
                <a:ext cx="15" cy="15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9" name="Oval 17"/>
              <p:cNvSpPr>
                <a:spLocks noChangeArrowheads="1"/>
              </p:cNvSpPr>
              <p:nvPr/>
            </p:nvSpPr>
            <p:spPr bwMode="auto">
              <a:xfrm>
                <a:off x="5200" y="2745"/>
                <a:ext cx="14" cy="15"/>
              </a:xfrm>
              <a:prstGeom prst="ellipse">
                <a:avLst/>
              </a:prstGeom>
              <a:solidFill>
                <a:srgbClr val="FFFF66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" name="Oval 18"/>
              <p:cNvSpPr>
                <a:spLocks noChangeArrowheads="1"/>
              </p:cNvSpPr>
              <p:nvPr/>
            </p:nvSpPr>
            <p:spPr bwMode="auto">
              <a:xfrm>
                <a:off x="5200" y="2745"/>
                <a:ext cx="14" cy="15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" name="Oval 19"/>
              <p:cNvSpPr>
                <a:spLocks noChangeArrowheads="1"/>
              </p:cNvSpPr>
              <p:nvPr/>
            </p:nvSpPr>
            <p:spPr bwMode="auto">
              <a:xfrm>
                <a:off x="5222" y="2723"/>
                <a:ext cx="14" cy="15"/>
              </a:xfrm>
              <a:prstGeom prst="ellipse">
                <a:avLst/>
              </a:prstGeom>
              <a:solidFill>
                <a:srgbClr val="FFFF66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2" name="Oval 20"/>
              <p:cNvSpPr>
                <a:spLocks noChangeArrowheads="1"/>
              </p:cNvSpPr>
              <p:nvPr/>
            </p:nvSpPr>
            <p:spPr bwMode="auto">
              <a:xfrm>
                <a:off x="5222" y="2723"/>
                <a:ext cx="14" cy="15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/>
            </p:nvSpPr>
            <p:spPr bwMode="auto">
              <a:xfrm>
                <a:off x="944" y="3092"/>
                <a:ext cx="74" cy="0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auto">
              <a:xfrm>
                <a:off x="994" y="3043"/>
                <a:ext cx="97" cy="98"/>
              </a:xfrm>
              <a:custGeom>
                <a:avLst/>
                <a:gdLst/>
                <a:ahLst/>
                <a:cxnLst>
                  <a:cxn ang="0">
                    <a:pos x="206" y="103"/>
                  </a:cxn>
                  <a:cxn ang="0">
                    <a:pos x="0" y="207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06" y="103"/>
                  </a:cxn>
                </a:cxnLst>
                <a:rect l="0" t="0" r="r" b="b"/>
                <a:pathLst>
                  <a:path w="206" h="207">
                    <a:moveTo>
                      <a:pt x="206" y="103"/>
                    </a:moveTo>
                    <a:lnTo>
                      <a:pt x="0" y="207"/>
                    </a:lnTo>
                    <a:cubicBezTo>
                      <a:pt x="33" y="142"/>
                      <a:pt x="33" y="65"/>
                      <a:pt x="0" y="0"/>
                    </a:cubicBezTo>
                    <a:lnTo>
                      <a:pt x="0" y="0"/>
                    </a:lnTo>
                    <a:lnTo>
                      <a:pt x="206" y="10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/>
            </p:nvSpPr>
            <p:spPr bwMode="auto">
              <a:xfrm>
                <a:off x="1682" y="3173"/>
                <a:ext cx="150" cy="4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auto">
              <a:xfrm>
                <a:off x="1796" y="3160"/>
                <a:ext cx="107" cy="94"/>
              </a:xfrm>
              <a:custGeom>
                <a:avLst/>
                <a:gdLst/>
                <a:ahLst/>
                <a:cxnLst>
                  <a:cxn ang="0">
                    <a:pos x="227" y="154"/>
                  </a:cxn>
                  <a:cxn ang="0">
                    <a:pos x="0" y="199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227" y="154"/>
                  </a:cxn>
                </a:cxnLst>
                <a:rect l="0" t="0" r="r" b="b"/>
                <a:pathLst>
                  <a:path w="227" h="199">
                    <a:moveTo>
                      <a:pt x="227" y="154"/>
                    </a:moveTo>
                    <a:lnTo>
                      <a:pt x="0" y="199"/>
                    </a:lnTo>
                    <a:cubicBezTo>
                      <a:pt x="49" y="145"/>
                      <a:pt x="69" y="71"/>
                      <a:pt x="55" y="0"/>
                    </a:cubicBezTo>
                    <a:lnTo>
                      <a:pt x="55" y="0"/>
                    </a:lnTo>
                    <a:lnTo>
                      <a:pt x="227" y="15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/>
            </p:nvSpPr>
            <p:spPr bwMode="auto">
              <a:xfrm flipV="1">
                <a:off x="1682" y="2970"/>
                <a:ext cx="150" cy="42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auto">
              <a:xfrm>
                <a:off x="1796" y="2930"/>
                <a:ext cx="107" cy="94"/>
              </a:xfrm>
              <a:custGeom>
                <a:avLst/>
                <a:gdLst/>
                <a:ahLst/>
                <a:cxnLst>
                  <a:cxn ang="0">
                    <a:pos x="227" y="45"/>
                  </a:cxn>
                  <a:cxn ang="0">
                    <a:pos x="55" y="199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27" y="45"/>
                  </a:cxn>
                </a:cxnLst>
                <a:rect l="0" t="0" r="r" b="b"/>
                <a:pathLst>
                  <a:path w="227" h="199">
                    <a:moveTo>
                      <a:pt x="227" y="45"/>
                    </a:moveTo>
                    <a:lnTo>
                      <a:pt x="55" y="199"/>
                    </a:lnTo>
                    <a:cubicBezTo>
                      <a:pt x="69" y="128"/>
                      <a:pt x="49" y="54"/>
                      <a:pt x="0" y="0"/>
                    </a:cubicBezTo>
                    <a:lnTo>
                      <a:pt x="0" y="0"/>
                    </a:lnTo>
                    <a:lnTo>
                      <a:pt x="227" y="4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/>
            </p:nvSpPr>
            <p:spPr bwMode="auto">
              <a:xfrm flipV="1">
                <a:off x="2198" y="3055"/>
                <a:ext cx="0" cy="74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auto">
              <a:xfrm>
                <a:off x="2149" y="3105"/>
                <a:ext cx="98" cy="98"/>
              </a:xfrm>
              <a:custGeom>
                <a:avLst/>
                <a:gdLst/>
                <a:ahLst/>
                <a:cxnLst>
                  <a:cxn ang="0">
                    <a:pos x="103" y="207"/>
                  </a:cxn>
                  <a:cxn ang="0">
                    <a:pos x="0" y="0"/>
                  </a:cxn>
                  <a:cxn ang="0">
                    <a:pos x="206" y="0"/>
                  </a:cxn>
                  <a:cxn ang="0">
                    <a:pos x="206" y="0"/>
                  </a:cxn>
                  <a:cxn ang="0">
                    <a:pos x="103" y="207"/>
                  </a:cxn>
                </a:cxnLst>
                <a:rect l="0" t="0" r="r" b="b"/>
                <a:pathLst>
                  <a:path w="206" h="207">
                    <a:moveTo>
                      <a:pt x="103" y="207"/>
                    </a:moveTo>
                    <a:lnTo>
                      <a:pt x="0" y="0"/>
                    </a:lnTo>
                    <a:cubicBezTo>
                      <a:pt x="65" y="33"/>
                      <a:pt x="141" y="33"/>
                      <a:pt x="206" y="0"/>
                    </a:cubicBezTo>
                    <a:lnTo>
                      <a:pt x="206" y="0"/>
                    </a:lnTo>
                    <a:lnTo>
                      <a:pt x="103" y="20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auto">
              <a:xfrm>
                <a:off x="2149" y="2981"/>
                <a:ext cx="98" cy="98"/>
              </a:xfrm>
              <a:custGeom>
                <a:avLst/>
                <a:gdLst/>
                <a:ahLst/>
                <a:cxnLst>
                  <a:cxn ang="0">
                    <a:pos x="103" y="0"/>
                  </a:cxn>
                  <a:cxn ang="0">
                    <a:pos x="206" y="206"/>
                  </a:cxn>
                  <a:cxn ang="0">
                    <a:pos x="0" y="206"/>
                  </a:cxn>
                  <a:cxn ang="0">
                    <a:pos x="103" y="0"/>
                  </a:cxn>
                </a:cxnLst>
                <a:rect l="0" t="0" r="r" b="b"/>
                <a:pathLst>
                  <a:path w="206" h="206">
                    <a:moveTo>
                      <a:pt x="103" y="0"/>
                    </a:moveTo>
                    <a:lnTo>
                      <a:pt x="206" y="206"/>
                    </a:lnTo>
                    <a:cubicBezTo>
                      <a:pt x="141" y="174"/>
                      <a:pt x="65" y="174"/>
                      <a:pt x="0" y="206"/>
                    </a:cubicBezTo>
                    <a:lnTo>
                      <a:pt x="103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/>
            </p:nvSpPr>
            <p:spPr bwMode="auto">
              <a:xfrm flipV="1">
                <a:off x="2493" y="3192"/>
                <a:ext cx="150" cy="4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auto">
              <a:xfrm>
                <a:off x="2608" y="3151"/>
                <a:ext cx="106" cy="94"/>
              </a:xfrm>
              <a:custGeom>
                <a:avLst/>
                <a:gdLst/>
                <a:ahLst/>
                <a:cxnLst>
                  <a:cxn ang="0">
                    <a:pos x="226" y="45"/>
                  </a:cxn>
                  <a:cxn ang="0">
                    <a:pos x="54" y="199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26" y="45"/>
                  </a:cxn>
                </a:cxnLst>
                <a:rect l="0" t="0" r="r" b="b"/>
                <a:pathLst>
                  <a:path w="226" h="199">
                    <a:moveTo>
                      <a:pt x="226" y="45"/>
                    </a:moveTo>
                    <a:lnTo>
                      <a:pt x="54" y="199"/>
                    </a:lnTo>
                    <a:cubicBezTo>
                      <a:pt x="68" y="128"/>
                      <a:pt x="48" y="54"/>
                      <a:pt x="0" y="0"/>
                    </a:cubicBezTo>
                    <a:lnTo>
                      <a:pt x="0" y="0"/>
                    </a:lnTo>
                    <a:lnTo>
                      <a:pt x="226" y="4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/>
            </p:nvSpPr>
            <p:spPr bwMode="auto">
              <a:xfrm>
                <a:off x="2493" y="2951"/>
                <a:ext cx="150" cy="4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auto">
              <a:xfrm>
                <a:off x="2608" y="2939"/>
                <a:ext cx="106" cy="94"/>
              </a:xfrm>
              <a:custGeom>
                <a:avLst/>
                <a:gdLst/>
                <a:ahLst/>
                <a:cxnLst>
                  <a:cxn ang="0">
                    <a:pos x="226" y="154"/>
                  </a:cxn>
                  <a:cxn ang="0">
                    <a:pos x="0" y="199"/>
                  </a:cxn>
                  <a:cxn ang="0">
                    <a:pos x="54" y="0"/>
                  </a:cxn>
                  <a:cxn ang="0">
                    <a:pos x="226" y="154"/>
                  </a:cxn>
                </a:cxnLst>
                <a:rect l="0" t="0" r="r" b="b"/>
                <a:pathLst>
                  <a:path w="226" h="199">
                    <a:moveTo>
                      <a:pt x="226" y="154"/>
                    </a:moveTo>
                    <a:lnTo>
                      <a:pt x="0" y="199"/>
                    </a:lnTo>
                    <a:cubicBezTo>
                      <a:pt x="48" y="145"/>
                      <a:pt x="68" y="71"/>
                      <a:pt x="54" y="0"/>
                    </a:cubicBezTo>
                    <a:lnTo>
                      <a:pt x="226" y="15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/>
            </p:nvSpPr>
            <p:spPr bwMode="auto">
              <a:xfrm>
                <a:off x="3304" y="3099"/>
                <a:ext cx="222" cy="0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auto">
              <a:xfrm>
                <a:off x="3502" y="3051"/>
                <a:ext cx="97" cy="97"/>
              </a:xfrm>
              <a:custGeom>
                <a:avLst/>
                <a:gdLst/>
                <a:ahLst/>
                <a:cxnLst>
                  <a:cxn ang="0">
                    <a:pos x="206" y="103"/>
                  </a:cxn>
                  <a:cxn ang="0">
                    <a:pos x="0" y="20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06" y="103"/>
                  </a:cxn>
                </a:cxnLst>
                <a:rect l="0" t="0" r="r" b="b"/>
                <a:pathLst>
                  <a:path w="206" h="206">
                    <a:moveTo>
                      <a:pt x="206" y="103"/>
                    </a:moveTo>
                    <a:lnTo>
                      <a:pt x="0" y="206"/>
                    </a:lnTo>
                    <a:cubicBezTo>
                      <a:pt x="32" y="141"/>
                      <a:pt x="32" y="65"/>
                      <a:pt x="0" y="0"/>
                    </a:cubicBezTo>
                    <a:lnTo>
                      <a:pt x="0" y="0"/>
                    </a:lnTo>
                    <a:lnTo>
                      <a:pt x="206" y="10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/>
            </p:nvSpPr>
            <p:spPr bwMode="auto">
              <a:xfrm>
                <a:off x="4302" y="3192"/>
                <a:ext cx="113" cy="27"/>
              </a:xfrm>
              <a:prstGeom prst="line">
                <a:avLst/>
              </a:prstGeom>
              <a:noFill/>
              <a:ln w="984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auto">
              <a:xfrm>
                <a:off x="4233" y="3110"/>
                <a:ext cx="107" cy="172"/>
              </a:xfrm>
              <a:custGeom>
                <a:avLst/>
                <a:gdLst/>
                <a:ahLst/>
                <a:cxnLst>
                  <a:cxn ang="0">
                    <a:pos x="66" y="172"/>
                  </a:cxn>
                  <a:cxn ang="0">
                    <a:pos x="0" y="66"/>
                  </a:cxn>
                  <a:cxn ang="0">
                    <a:pos x="107" y="0"/>
                  </a:cxn>
                  <a:cxn ang="0">
                    <a:pos x="66" y="172"/>
                  </a:cxn>
                </a:cxnLst>
                <a:rect l="0" t="0" r="r" b="b"/>
                <a:pathLst>
                  <a:path w="107" h="172">
                    <a:moveTo>
                      <a:pt x="66" y="172"/>
                    </a:moveTo>
                    <a:lnTo>
                      <a:pt x="0" y="66"/>
                    </a:lnTo>
                    <a:lnTo>
                      <a:pt x="107" y="0"/>
                    </a:lnTo>
                    <a:lnTo>
                      <a:pt x="66" y="1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auto">
              <a:xfrm>
                <a:off x="4377" y="3129"/>
                <a:ext cx="107" cy="172"/>
              </a:xfrm>
              <a:custGeom>
                <a:avLst/>
                <a:gdLst/>
                <a:ahLst/>
                <a:cxnLst>
                  <a:cxn ang="0">
                    <a:pos x="42" y="0"/>
                  </a:cxn>
                  <a:cxn ang="0">
                    <a:pos x="107" y="107"/>
                  </a:cxn>
                  <a:cxn ang="0">
                    <a:pos x="0" y="172"/>
                  </a:cxn>
                  <a:cxn ang="0">
                    <a:pos x="42" y="0"/>
                  </a:cxn>
                </a:cxnLst>
                <a:rect l="0" t="0" r="r" b="b"/>
                <a:pathLst>
                  <a:path w="107" h="172">
                    <a:moveTo>
                      <a:pt x="42" y="0"/>
                    </a:moveTo>
                    <a:lnTo>
                      <a:pt x="107" y="107"/>
                    </a:lnTo>
                    <a:lnTo>
                      <a:pt x="0" y="172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/>
            </p:nvSpPr>
            <p:spPr bwMode="auto">
              <a:xfrm flipV="1">
                <a:off x="4302" y="2967"/>
                <a:ext cx="114" cy="30"/>
              </a:xfrm>
              <a:prstGeom prst="line">
                <a:avLst/>
              </a:prstGeom>
              <a:noFill/>
              <a:ln w="984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2" name="Freeform 40"/>
              <p:cNvSpPr>
                <a:spLocks/>
              </p:cNvSpPr>
              <p:nvPr/>
            </p:nvSpPr>
            <p:spPr bwMode="auto">
              <a:xfrm>
                <a:off x="4233" y="2907"/>
                <a:ext cx="109" cy="171"/>
              </a:xfrm>
              <a:custGeom>
                <a:avLst/>
                <a:gdLst/>
                <a:ahLst/>
                <a:cxnLst>
                  <a:cxn ang="0">
                    <a:pos x="109" y="171"/>
                  </a:cxn>
                  <a:cxn ang="0">
                    <a:pos x="0" y="108"/>
                  </a:cxn>
                  <a:cxn ang="0">
                    <a:pos x="64" y="0"/>
                  </a:cxn>
                  <a:cxn ang="0">
                    <a:pos x="109" y="171"/>
                  </a:cxn>
                </a:cxnLst>
                <a:rect l="0" t="0" r="r" b="b"/>
                <a:pathLst>
                  <a:path w="109" h="171">
                    <a:moveTo>
                      <a:pt x="109" y="171"/>
                    </a:moveTo>
                    <a:lnTo>
                      <a:pt x="0" y="108"/>
                    </a:lnTo>
                    <a:lnTo>
                      <a:pt x="64" y="0"/>
                    </a:lnTo>
                    <a:lnTo>
                      <a:pt x="109" y="17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auto">
              <a:xfrm>
                <a:off x="4376" y="2885"/>
                <a:ext cx="108" cy="1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8" y="64"/>
                  </a:cxn>
                  <a:cxn ang="0">
                    <a:pos x="45" y="172"/>
                  </a:cxn>
                  <a:cxn ang="0">
                    <a:pos x="0" y="0"/>
                  </a:cxn>
                </a:cxnLst>
                <a:rect l="0" t="0" r="r" b="b"/>
                <a:pathLst>
                  <a:path w="108" h="172">
                    <a:moveTo>
                      <a:pt x="0" y="0"/>
                    </a:moveTo>
                    <a:lnTo>
                      <a:pt x="108" y="64"/>
                    </a:lnTo>
                    <a:lnTo>
                      <a:pt x="45" y="17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4" name="Rectangle 42"/>
              <p:cNvSpPr>
                <a:spLocks noChangeArrowheads="1"/>
              </p:cNvSpPr>
              <p:nvPr/>
            </p:nvSpPr>
            <p:spPr bwMode="auto">
              <a:xfrm>
                <a:off x="354" y="2981"/>
                <a:ext cx="590" cy="222"/>
              </a:xfrm>
              <a:prstGeom prst="rect">
                <a:avLst/>
              </a:prstGeom>
              <a:solidFill>
                <a:srgbClr val="99FF9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5" name="Rectangle 43"/>
              <p:cNvSpPr>
                <a:spLocks noChangeArrowheads="1"/>
              </p:cNvSpPr>
              <p:nvPr/>
            </p:nvSpPr>
            <p:spPr bwMode="auto">
              <a:xfrm>
                <a:off x="354" y="2981"/>
                <a:ext cx="590" cy="222"/>
              </a:xfrm>
              <a:prstGeom prst="rect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6" name="Rectangle 44"/>
              <p:cNvSpPr>
                <a:spLocks noChangeArrowheads="1"/>
              </p:cNvSpPr>
              <p:nvPr/>
            </p:nvSpPr>
            <p:spPr bwMode="auto">
              <a:xfrm>
                <a:off x="427" y="3007"/>
                <a:ext cx="462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I-Cache</a:t>
                </a:r>
                <a:endParaRPr lang="en-US"/>
              </a:p>
            </p:txBody>
          </p:sp>
          <p:sp>
            <p:nvSpPr>
              <p:cNvPr id="47" name="Rectangle 45"/>
              <p:cNvSpPr>
                <a:spLocks noChangeArrowheads="1"/>
              </p:cNvSpPr>
              <p:nvPr/>
            </p:nvSpPr>
            <p:spPr bwMode="auto">
              <a:xfrm>
                <a:off x="1091" y="2981"/>
                <a:ext cx="591" cy="222"/>
              </a:xfrm>
              <a:prstGeom prst="rect">
                <a:avLst/>
              </a:prstGeom>
              <a:solidFill>
                <a:srgbClr val="99FF9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8" name="Rectangle 46"/>
              <p:cNvSpPr>
                <a:spLocks noChangeArrowheads="1"/>
              </p:cNvSpPr>
              <p:nvPr/>
            </p:nvSpPr>
            <p:spPr bwMode="auto">
              <a:xfrm>
                <a:off x="1091" y="2981"/>
                <a:ext cx="591" cy="222"/>
              </a:xfrm>
              <a:prstGeom prst="rect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9" name="Rectangle 47"/>
              <p:cNvSpPr>
                <a:spLocks noChangeArrowheads="1"/>
              </p:cNvSpPr>
              <p:nvPr/>
            </p:nvSpPr>
            <p:spPr bwMode="auto">
              <a:xfrm>
                <a:off x="1160" y="3007"/>
                <a:ext cx="461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Decode</a:t>
                </a:r>
                <a:endParaRPr lang="en-US"/>
              </a:p>
            </p:txBody>
          </p:sp>
          <p:sp>
            <p:nvSpPr>
              <p:cNvPr id="50" name="Rectangle 48"/>
              <p:cNvSpPr>
                <a:spLocks noChangeArrowheads="1"/>
              </p:cNvSpPr>
              <p:nvPr/>
            </p:nvSpPr>
            <p:spPr bwMode="auto">
              <a:xfrm>
                <a:off x="1903" y="2760"/>
                <a:ext cx="590" cy="221"/>
              </a:xfrm>
              <a:prstGeom prst="rect">
                <a:avLst/>
              </a:prstGeom>
              <a:solidFill>
                <a:srgbClr val="99FF9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" name="Rectangle 49"/>
              <p:cNvSpPr>
                <a:spLocks noChangeArrowheads="1"/>
              </p:cNvSpPr>
              <p:nvPr/>
            </p:nvSpPr>
            <p:spPr bwMode="auto">
              <a:xfrm>
                <a:off x="1903" y="2760"/>
                <a:ext cx="590" cy="221"/>
              </a:xfrm>
              <a:prstGeom prst="rect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2" name="Rectangle 50"/>
              <p:cNvSpPr>
                <a:spLocks noChangeArrowheads="1"/>
              </p:cNvSpPr>
              <p:nvPr/>
            </p:nvSpPr>
            <p:spPr bwMode="auto">
              <a:xfrm>
                <a:off x="1976" y="2788"/>
                <a:ext cx="456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I-Buffer</a:t>
                </a:r>
                <a:endParaRPr lang="en-US"/>
              </a:p>
            </p:txBody>
          </p:sp>
          <p:sp>
            <p:nvSpPr>
              <p:cNvPr id="53" name="Rectangle 51"/>
              <p:cNvSpPr>
                <a:spLocks noChangeArrowheads="1"/>
              </p:cNvSpPr>
              <p:nvPr/>
            </p:nvSpPr>
            <p:spPr bwMode="auto">
              <a:xfrm>
                <a:off x="1903" y="3203"/>
                <a:ext cx="590" cy="221"/>
              </a:xfrm>
              <a:prstGeom prst="rect">
                <a:avLst/>
              </a:prstGeom>
              <a:solidFill>
                <a:srgbClr val="99FF9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4" name="Rectangle 52"/>
              <p:cNvSpPr>
                <a:spLocks noChangeArrowheads="1"/>
              </p:cNvSpPr>
              <p:nvPr/>
            </p:nvSpPr>
            <p:spPr bwMode="auto">
              <a:xfrm>
                <a:off x="1903" y="3203"/>
                <a:ext cx="590" cy="221"/>
              </a:xfrm>
              <a:prstGeom prst="rect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5" name="Rectangle 53"/>
              <p:cNvSpPr>
                <a:spLocks noChangeArrowheads="1"/>
              </p:cNvSpPr>
              <p:nvPr/>
            </p:nvSpPr>
            <p:spPr bwMode="auto">
              <a:xfrm>
                <a:off x="2022" y="3189"/>
                <a:ext cx="355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Score</a:t>
                </a:r>
                <a:endParaRPr lang="en-US"/>
              </a:p>
            </p:txBody>
          </p:sp>
          <p:sp>
            <p:nvSpPr>
              <p:cNvPr id="56" name="Rectangle 54"/>
              <p:cNvSpPr>
                <a:spLocks noChangeArrowheads="1"/>
              </p:cNvSpPr>
              <p:nvPr/>
            </p:nvSpPr>
            <p:spPr bwMode="auto">
              <a:xfrm>
                <a:off x="2014" y="3287"/>
                <a:ext cx="369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Board</a:t>
                </a:r>
                <a:endParaRPr lang="en-US"/>
              </a:p>
            </p:txBody>
          </p:sp>
          <p:sp>
            <p:nvSpPr>
              <p:cNvPr id="57" name="Rectangle 55"/>
              <p:cNvSpPr>
                <a:spLocks noChangeArrowheads="1"/>
              </p:cNvSpPr>
              <p:nvPr/>
            </p:nvSpPr>
            <p:spPr bwMode="auto">
              <a:xfrm>
                <a:off x="2714" y="2981"/>
                <a:ext cx="590" cy="222"/>
              </a:xfrm>
              <a:prstGeom prst="rect">
                <a:avLst/>
              </a:prstGeom>
              <a:solidFill>
                <a:srgbClr val="99FF9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8" name="Rectangle 56"/>
              <p:cNvSpPr>
                <a:spLocks noChangeArrowheads="1"/>
              </p:cNvSpPr>
              <p:nvPr/>
            </p:nvSpPr>
            <p:spPr bwMode="auto">
              <a:xfrm>
                <a:off x="2714" y="2981"/>
                <a:ext cx="590" cy="222"/>
              </a:xfrm>
              <a:prstGeom prst="rect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9" name="Rectangle 57"/>
              <p:cNvSpPr>
                <a:spLocks noChangeArrowheads="1"/>
              </p:cNvSpPr>
              <p:nvPr/>
            </p:nvSpPr>
            <p:spPr bwMode="auto">
              <a:xfrm>
                <a:off x="2846" y="3007"/>
                <a:ext cx="327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Issue</a:t>
                </a:r>
                <a:endParaRPr lang="en-US"/>
              </a:p>
            </p:txBody>
          </p:sp>
          <p:sp>
            <p:nvSpPr>
              <p:cNvPr id="60" name="Rectangle 58"/>
              <p:cNvSpPr>
                <a:spLocks noChangeArrowheads="1"/>
              </p:cNvSpPr>
              <p:nvPr/>
            </p:nvSpPr>
            <p:spPr bwMode="auto">
              <a:xfrm>
                <a:off x="3599" y="2908"/>
                <a:ext cx="634" cy="384"/>
              </a:xfrm>
              <a:prstGeom prst="rect">
                <a:avLst/>
              </a:prstGeom>
              <a:solidFill>
                <a:srgbClr val="FFFF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1" name="Rectangle 59"/>
              <p:cNvSpPr>
                <a:spLocks noChangeArrowheads="1"/>
              </p:cNvSpPr>
              <p:nvPr/>
            </p:nvSpPr>
            <p:spPr bwMode="auto">
              <a:xfrm>
                <a:off x="3599" y="2908"/>
                <a:ext cx="634" cy="384"/>
              </a:xfrm>
              <a:prstGeom prst="rect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2" name="Rectangle 60"/>
              <p:cNvSpPr>
                <a:spLocks noChangeArrowheads="1"/>
              </p:cNvSpPr>
              <p:nvPr/>
            </p:nvSpPr>
            <p:spPr bwMode="auto">
              <a:xfrm>
                <a:off x="3662" y="2939"/>
                <a:ext cx="526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Operand</a:t>
                </a:r>
                <a:endParaRPr lang="en-US"/>
              </a:p>
            </p:txBody>
          </p:sp>
          <p:sp>
            <p:nvSpPr>
              <p:cNvPr id="63" name="Rectangle 61"/>
              <p:cNvSpPr>
                <a:spLocks noChangeArrowheads="1"/>
              </p:cNvSpPr>
              <p:nvPr/>
            </p:nvSpPr>
            <p:spPr bwMode="auto">
              <a:xfrm>
                <a:off x="3647" y="3090"/>
                <a:ext cx="555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Collector</a:t>
                </a:r>
                <a:endParaRPr lang="en-US"/>
              </a:p>
            </p:txBody>
          </p:sp>
          <p:sp>
            <p:nvSpPr>
              <p:cNvPr id="64" name="Rectangle 62"/>
              <p:cNvSpPr>
                <a:spLocks noChangeArrowheads="1"/>
              </p:cNvSpPr>
              <p:nvPr/>
            </p:nvSpPr>
            <p:spPr bwMode="auto">
              <a:xfrm>
                <a:off x="4484" y="3114"/>
                <a:ext cx="590" cy="384"/>
              </a:xfrm>
              <a:prstGeom prst="rect">
                <a:avLst/>
              </a:prstGeom>
              <a:solidFill>
                <a:srgbClr val="FFFF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5" name="Rectangle 63"/>
              <p:cNvSpPr>
                <a:spLocks noChangeArrowheads="1"/>
              </p:cNvSpPr>
              <p:nvPr/>
            </p:nvSpPr>
            <p:spPr bwMode="auto">
              <a:xfrm>
                <a:off x="4484" y="3114"/>
                <a:ext cx="590" cy="384"/>
              </a:xfrm>
              <a:prstGeom prst="rect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6" name="Rectangle 64"/>
              <p:cNvSpPr>
                <a:spLocks noChangeArrowheads="1"/>
              </p:cNvSpPr>
              <p:nvPr/>
            </p:nvSpPr>
            <p:spPr bwMode="auto">
              <a:xfrm>
                <a:off x="4630" y="3219"/>
                <a:ext cx="299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MEM</a:t>
                </a:r>
                <a:endParaRPr lang="en-US"/>
              </a:p>
            </p:txBody>
          </p:sp>
          <p:sp>
            <p:nvSpPr>
              <p:cNvPr id="67" name="Rectangle 65"/>
              <p:cNvSpPr>
                <a:spLocks noChangeArrowheads="1"/>
              </p:cNvSpPr>
              <p:nvPr/>
            </p:nvSpPr>
            <p:spPr bwMode="auto">
              <a:xfrm>
                <a:off x="4484" y="2760"/>
                <a:ext cx="590" cy="221"/>
              </a:xfrm>
              <a:prstGeom prst="rect">
                <a:avLst/>
              </a:prstGeom>
              <a:solidFill>
                <a:srgbClr val="FFFF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8" name="Rectangle 66"/>
              <p:cNvSpPr>
                <a:spLocks noChangeArrowheads="1"/>
              </p:cNvSpPr>
              <p:nvPr/>
            </p:nvSpPr>
            <p:spPr bwMode="auto">
              <a:xfrm>
                <a:off x="4484" y="2760"/>
                <a:ext cx="590" cy="221"/>
              </a:xfrm>
              <a:prstGeom prst="rect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9" name="Rectangle 67"/>
              <p:cNvSpPr>
                <a:spLocks noChangeArrowheads="1"/>
              </p:cNvSpPr>
              <p:nvPr/>
            </p:nvSpPr>
            <p:spPr bwMode="auto">
              <a:xfrm>
                <a:off x="4652" y="2788"/>
                <a:ext cx="262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ALU</a:t>
                </a:r>
                <a:endParaRPr lang="en-US"/>
              </a:p>
            </p:txBody>
          </p:sp>
          <p:sp>
            <p:nvSpPr>
              <p:cNvPr id="70" name="Rectangle 68"/>
              <p:cNvSpPr>
                <a:spLocks noChangeArrowheads="1"/>
              </p:cNvSpPr>
              <p:nvPr/>
            </p:nvSpPr>
            <p:spPr bwMode="auto">
              <a:xfrm>
                <a:off x="354" y="2538"/>
                <a:ext cx="590" cy="222"/>
              </a:xfrm>
              <a:prstGeom prst="rect">
                <a:avLst/>
              </a:prstGeom>
              <a:solidFill>
                <a:srgbClr val="99FF9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1" name="Rectangle 69"/>
              <p:cNvSpPr>
                <a:spLocks noChangeArrowheads="1"/>
              </p:cNvSpPr>
              <p:nvPr/>
            </p:nvSpPr>
            <p:spPr bwMode="auto">
              <a:xfrm>
                <a:off x="354" y="2538"/>
                <a:ext cx="590" cy="222"/>
              </a:xfrm>
              <a:prstGeom prst="rect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" name="Rectangle 70"/>
              <p:cNvSpPr>
                <a:spLocks noChangeArrowheads="1"/>
              </p:cNvSpPr>
              <p:nvPr/>
            </p:nvSpPr>
            <p:spPr bwMode="auto">
              <a:xfrm>
                <a:off x="480" y="2569"/>
                <a:ext cx="341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Fetch</a:t>
                </a:r>
                <a:endParaRPr lang="en-US"/>
              </a:p>
            </p:txBody>
          </p:sp>
          <p:sp>
            <p:nvSpPr>
              <p:cNvPr id="73" name="Rectangle 71"/>
              <p:cNvSpPr>
                <a:spLocks noChangeArrowheads="1"/>
              </p:cNvSpPr>
              <p:nvPr/>
            </p:nvSpPr>
            <p:spPr bwMode="auto">
              <a:xfrm>
                <a:off x="2603" y="2542"/>
                <a:ext cx="812" cy="218"/>
              </a:xfrm>
              <a:prstGeom prst="rect">
                <a:avLst/>
              </a:prstGeom>
              <a:solidFill>
                <a:srgbClr val="99FF9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4" name="Rectangle 72"/>
              <p:cNvSpPr>
                <a:spLocks noChangeArrowheads="1"/>
              </p:cNvSpPr>
              <p:nvPr/>
            </p:nvSpPr>
            <p:spPr bwMode="auto">
              <a:xfrm>
                <a:off x="2603" y="2542"/>
                <a:ext cx="812" cy="218"/>
              </a:xfrm>
              <a:prstGeom prst="rect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5" name="Rectangle 73"/>
              <p:cNvSpPr>
                <a:spLocks noChangeArrowheads="1"/>
              </p:cNvSpPr>
              <p:nvPr/>
            </p:nvSpPr>
            <p:spPr bwMode="auto">
              <a:xfrm>
                <a:off x="2672" y="2569"/>
                <a:ext cx="690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</a:rPr>
                  <a:t>SIMT-Stack</a:t>
                </a:r>
                <a:endParaRPr lang="en-US"/>
              </a:p>
            </p:txBody>
          </p:sp>
          <p:sp>
            <p:nvSpPr>
              <p:cNvPr id="76" name="Freeform 74"/>
              <p:cNvSpPr>
                <a:spLocks/>
              </p:cNvSpPr>
              <p:nvPr/>
            </p:nvSpPr>
            <p:spPr bwMode="auto">
              <a:xfrm>
                <a:off x="1682" y="2612"/>
                <a:ext cx="3628" cy="924"/>
              </a:xfrm>
              <a:custGeom>
                <a:avLst/>
                <a:gdLst/>
                <a:ahLst/>
                <a:cxnLst>
                  <a:cxn ang="0">
                    <a:pos x="1733" y="0"/>
                  </a:cxn>
                  <a:cxn ang="0">
                    <a:pos x="3628" y="0"/>
                  </a:cxn>
                  <a:cxn ang="0">
                    <a:pos x="3628" y="924"/>
                  </a:cxn>
                  <a:cxn ang="0">
                    <a:pos x="0" y="924"/>
                  </a:cxn>
                  <a:cxn ang="0">
                    <a:pos x="0" y="739"/>
                  </a:cxn>
                  <a:cxn ang="0">
                    <a:pos x="162" y="739"/>
                  </a:cxn>
                </a:cxnLst>
                <a:rect l="0" t="0" r="r" b="b"/>
                <a:pathLst>
                  <a:path w="3628" h="924">
                    <a:moveTo>
                      <a:pt x="1733" y="0"/>
                    </a:moveTo>
                    <a:lnTo>
                      <a:pt x="3628" y="0"/>
                    </a:lnTo>
                    <a:lnTo>
                      <a:pt x="3628" y="924"/>
                    </a:lnTo>
                    <a:lnTo>
                      <a:pt x="0" y="924"/>
                    </a:lnTo>
                    <a:lnTo>
                      <a:pt x="0" y="739"/>
                    </a:lnTo>
                    <a:lnTo>
                      <a:pt x="162" y="739"/>
                    </a:lnTo>
                  </a:path>
                </a:pathLst>
              </a:cu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7" name="Freeform 75"/>
              <p:cNvSpPr>
                <a:spLocks/>
              </p:cNvSpPr>
              <p:nvPr/>
            </p:nvSpPr>
            <p:spPr bwMode="auto">
              <a:xfrm>
                <a:off x="1826" y="3312"/>
                <a:ext cx="77" cy="78"/>
              </a:xfrm>
              <a:custGeom>
                <a:avLst/>
                <a:gdLst/>
                <a:ahLst/>
                <a:cxnLst>
                  <a:cxn ang="0">
                    <a:pos x="164" y="82"/>
                  </a:cxn>
                  <a:cxn ang="0">
                    <a:pos x="0" y="16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64" y="82"/>
                  </a:cxn>
                </a:cxnLst>
                <a:rect l="0" t="0" r="r" b="b"/>
                <a:pathLst>
                  <a:path w="164" h="164">
                    <a:moveTo>
                      <a:pt x="164" y="82"/>
                    </a:moveTo>
                    <a:lnTo>
                      <a:pt x="0" y="164"/>
                    </a:lnTo>
                    <a:cubicBezTo>
                      <a:pt x="25" y="112"/>
                      <a:pt x="25" y="51"/>
                      <a:pt x="0" y="0"/>
                    </a:cubicBezTo>
                    <a:lnTo>
                      <a:pt x="0" y="0"/>
                    </a:lnTo>
                    <a:lnTo>
                      <a:pt x="164" y="8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/>
            </p:nvSpPr>
            <p:spPr bwMode="auto">
              <a:xfrm flipH="1">
                <a:off x="1003" y="2642"/>
                <a:ext cx="160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9" name="Freeform 77"/>
              <p:cNvSpPr>
                <a:spLocks/>
              </p:cNvSpPr>
              <p:nvPr/>
            </p:nvSpPr>
            <p:spPr bwMode="auto">
              <a:xfrm>
                <a:off x="944" y="2603"/>
                <a:ext cx="78" cy="77"/>
              </a:xfrm>
              <a:custGeom>
                <a:avLst/>
                <a:gdLst/>
                <a:ahLst/>
                <a:cxnLst>
                  <a:cxn ang="0">
                    <a:pos x="0" y="82"/>
                  </a:cxn>
                  <a:cxn ang="0">
                    <a:pos x="164" y="0"/>
                  </a:cxn>
                  <a:cxn ang="0">
                    <a:pos x="164" y="164"/>
                  </a:cxn>
                  <a:cxn ang="0">
                    <a:pos x="164" y="164"/>
                  </a:cxn>
                  <a:cxn ang="0">
                    <a:pos x="0" y="82"/>
                  </a:cxn>
                </a:cxnLst>
                <a:rect l="0" t="0" r="r" b="b"/>
                <a:pathLst>
                  <a:path w="164" h="164">
                    <a:moveTo>
                      <a:pt x="0" y="82"/>
                    </a:moveTo>
                    <a:lnTo>
                      <a:pt x="164" y="0"/>
                    </a:lnTo>
                    <a:cubicBezTo>
                      <a:pt x="138" y="51"/>
                      <a:pt x="138" y="112"/>
                      <a:pt x="164" y="164"/>
                    </a:cubicBezTo>
                    <a:lnTo>
                      <a:pt x="164" y="164"/>
                    </a:lnTo>
                    <a:lnTo>
                      <a:pt x="0" y="8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/>
            </p:nvSpPr>
            <p:spPr bwMode="auto">
              <a:xfrm>
                <a:off x="586" y="2760"/>
                <a:ext cx="0" cy="148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1" name="Freeform 79"/>
              <p:cNvSpPr>
                <a:spLocks/>
              </p:cNvSpPr>
              <p:nvPr/>
            </p:nvSpPr>
            <p:spPr bwMode="auto">
              <a:xfrm>
                <a:off x="538" y="2884"/>
                <a:ext cx="97" cy="97"/>
              </a:xfrm>
              <a:custGeom>
                <a:avLst/>
                <a:gdLst/>
                <a:ahLst/>
                <a:cxnLst>
                  <a:cxn ang="0">
                    <a:pos x="103" y="207"/>
                  </a:cxn>
                  <a:cxn ang="0">
                    <a:pos x="0" y="0"/>
                  </a:cxn>
                  <a:cxn ang="0">
                    <a:pos x="206" y="0"/>
                  </a:cxn>
                  <a:cxn ang="0">
                    <a:pos x="206" y="0"/>
                  </a:cxn>
                  <a:cxn ang="0">
                    <a:pos x="103" y="207"/>
                  </a:cxn>
                </a:cxnLst>
                <a:rect l="0" t="0" r="r" b="b"/>
                <a:pathLst>
                  <a:path w="206" h="207">
                    <a:moveTo>
                      <a:pt x="103" y="207"/>
                    </a:moveTo>
                    <a:lnTo>
                      <a:pt x="0" y="0"/>
                    </a:lnTo>
                    <a:cubicBezTo>
                      <a:pt x="65" y="33"/>
                      <a:pt x="141" y="33"/>
                      <a:pt x="206" y="0"/>
                    </a:cubicBezTo>
                    <a:lnTo>
                      <a:pt x="206" y="0"/>
                    </a:lnTo>
                    <a:lnTo>
                      <a:pt x="103" y="20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" name="Freeform 80"/>
              <p:cNvSpPr>
                <a:spLocks/>
              </p:cNvSpPr>
              <p:nvPr/>
            </p:nvSpPr>
            <p:spPr bwMode="auto">
              <a:xfrm>
                <a:off x="856" y="2818"/>
                <a:ext cx="1047" cy="60"/>
              </a:xfrm>
              <a:custGeom>
                <a:avLst/>
                <a:gdLst/>
                <a:ahLst/>
                <a:cxnLst>
                  <a:cxn ang="0">
                    <a:pos x="1047" y="60"/>
                  </a:cxn>
                  <a:cxn ang="0">
                    <a:pos x="0" y="60"/>
                  </a:cxn>
                  <a:cxn ang="0">
                    <a:pos x="0" y="0"/>
                  </a:cxn>
                </a:cxnLst>
                <a:rect l="0" t="0" r="r" b="b"/>
                <a:pathLst>
                  <a:path w="1047" h="60">
                    <a:moveTo>
                      <a:pt x="1047" y="60"/>
                    </a:moveTo>
                    <a:lnTo>
                      <a:pt x="0" y="60"/>
                    </a:lnTo>
                    <a:lnTo>
                      <a:pt x="0" y="0"/>
                    </a:lnTo>
                  </a:path>
                </a:pathLst>
              </a:cu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3" name="Freeform 81"/>
              <p:cNvSpPr>
                <a:spLocks/>
              </p:cNvSpPr>
              <p:nvPr/>
            </p:nvSpPr>
            <p:spPr bwMode="auto">
              <a:xfrm>
                <a:off x="817" y="2760"/>
                <a:ext cx="77" cy="77"/>
              </a:xfrm>
              <a:custGeom>
                <a:avLst/>
                <a:gdLst/>
                <a:ahLst/>
                <a:cxnLst>
                  <a:cxn ang="0">
                    <a:pos x="82" y="0"/>
                  </a:cxn>
                  <a:cxn ang="0">
                    <a:pos x="164" y="164"/>
                  </a:cxn>
                  <a:cxn ang="0">
                    <a:pos x="0" y="164"/>
                  </a:cxn>
                  <a:cxn ang="0">
                    <a:pos x="0" y="164"/>
                  </a:cxn>
                  <a:cxn ang="0">
                    <a:pos x="82" y="0"/>
                  </a:cxn>
                </a:cxnLst>
                <a:rect l="0" t="0" r="r" b="b"/>
                <a:pathLst>
                  <a:path w="164" h="164">
                    <a:moveTo>
                      <a:pt x="82" y="0"/>
                    </a:moveTo>
                    <a:lnTo>
                      <a:pt x="164" y="164"/>
                    </a:lnTo>
                    <a:cubicBezTo>
                      <a:pt x="112" y="138"/>
                      <a:pt x="52" y="138"/>
                      <a:pt x="0" y="164"/>
                    </a:cubicBezTo>
                    <a:lnTo>
                      <a:pt x="0" y="164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/>
            </p:nvSpPr>
            <p:spPr bwMode="auto">
              <a:xfrm flipV="1">
                <a:off x="2980" y="2760"/>
                <a:ext cx="0" cy="148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5" name="Freeform 83"/>
              <p:cNvSpPr>
                <a:spLocks/>
              </p:cNvSpPr>
              <p:nvPr/>
            </p:nvSpPr>
            <p:spPr bwMode="auto">
              <a:xfrm>
                <a:off x="2931" y="2884"/>
                <a:ext cx="98" cy="97"/>
              </a:xfrm>
              <a:custGeom>
                <a:avLst/>
                <a:gdLst/>
                <a:ahLst/>
                <a:cxnLst>
                  <a:cxn ang="0">
                    <a:pos x="104" y="207"/>
                  </a:cxn>
                  <a:cxn ang="0">
                    <a:pos x="0" y="0"/>
                  </a:cxn>
                  <a:cxn ang="0">
                    <a:pos x="207" y="0"/>
                  </a:cxn>
                  <a:cxn ang="0">
                    <a:pos x="207" y="0"/>
                  </a:cxn>
                  <a:cxn ang="0">
                    <a:pos x="104" y="207"/>
                  </a:cxn>
                </a:cxnLst>
                <a:rect l="0" t="0" r="r" b="b"/>
                <a:pathLst>
                  <a:path w="207" h="207">
                    <a:moveTo>
                      <a:pt x="104" y="207"/>
                    </a:moveTo>
                    <a:lnTo>
                      <a:pt x="0" y="0"/>
                    </a:lnTo>
                    <a:cubicBezTo>
                      <a:pt x="65" y="33"/>
                      <a:pt x="142" y="33"/>
                      <a:pt x="207" y="0"/>
                    </a:cubicBezTo>
                    <a:lnTo>
                      <a:pt x="207" y="0"/>
                    </a:lnTo>
                    <a:lnTo>
                      <a:pt x="104" y="20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6" name="Rectangle 84"/>
              <p:cNvSpPr>
                <a:spLocks noChangeArrowheads="1"/>
              </p:cNvSpPr>
              <p:nvPr/>
            </p:nvSpPr>
            <p:spPr bwMode="auto">
              <a:xfrm>
                <a:off x="2747" y="3386"/>
                <a:ext cx="550" cy="1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000000"/>
                    </a:solidFill>
                  </a:rPr>
                  <a:t>Done (WID)</a:t>
                </a:r>
                <a:endParaRPr lang="en-US"/>
              </a:p>
            </p:txBody>
          </p:sp>
          <p:sp>
            <p:nvSpPr>
              <p:cNvPr id="87" name="Rectangle 85"/>
              <p:cNvSpPr>
                <a:spLocks noChangeArrowheads="1"/>
              </p:cNvSpPr>
              <p:nvPr/>
            </p:nvSpPr>
            <p:spPr bwMode="auto">
              <a:xfrm>
                <a:off x="1213" y="2751"/>
                <a:ext cx="451" cy="1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000000"/>
                    </a:solidFill>
                  </a:rPr>
                  <a:t>Valid[1:N]</a:t>
                </a:r>
                <a:endParaRPr lang="en-US"/>
              </a:p>
            </p:txBody>
          </p:sp>
          <p:sp>
            <p:nvSpPr>
              <p:cNvPr id="88" name="Rectangle 86"/>
              <p:cNvSpPr>
                <a:spLocks noChangeArrowheads="1"/>
              </p:cNvSpPr>
              <p:nvPr/>
            </p:nvSpPr>
            <p:spPr bwMode="auto">
              <a:xfrm>
                <a:off x="1115" y="2471"/>
                <a:ext cx="834" cy="1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000000"/>
                    </a:solidFill>
                  </a:rPr>
                  <a:t>Branch Target PC</a:t>
                </a: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/>
            </p:nvSpPr>
            <p:spPr bwMode="auto">
              <a:xfrm>
                <a:off x="3472" y="2806"/>
                <a:ext cx="127" cy="102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0" name="Freeform 88"/>
              <p:cNvSpPr>
                <a:spLocks/>
              </p:cNvSpPr>
              <p:nvPr/>
            </p:nvSpPr>
            <p:spPr bwMode="auto">
              <a:xfrm>
                <a:off x="3415" y="2760"/>
                <a:ext cx="106" cy="9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25" y="48"/>
                  </a:cxn>
                  <a:cxn ang="0">
                    <a:pos x="96" y="209"/>
                  </a:cxn>
                  <a:cxn ang="0">
                    <a:pos x="96" y="209"/>
                  </a:cxn>
                  <a:cxn ang="0">
                    <a:pos x="0" y="0"/>
                  </a:cxn>
                </a:cxnLst>
                <a:rect l="0" t="0" r="r" b="b"/>
                <a:pathLst>
                  <a:path w="225" h="209">
                    <a:moveTo>
                      <a:pt x="0" y="0"/>
                    </a:moveTo>
                    <a:lnTo>
                      <a:pt x="225" y="48"/>
                    </a:lnTo>
                    <a:cubicBezTo>
                      <a:pt x="159" y="79"/>
                      <a:pt x="111" y="138"/>
                      <a:pt x="96" y="209"/>
                    </a:cubicBezTo>
                    <a:lnTo>
                      <a:pt x="96" y="20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1" name="Rectangle 89"/>
              <p:cNvSpPr>
                <a:spLocks noChangeArrowheads="1"/>
              </p:cNvSpPr>
              <p:nvPr/>
            </p:nvSpPr>
            <p:spPr bwMode="auto">
              <a:xfrm>
                <a:off x="3549" y="2773"/>
                <a:ext cx="249" cy="1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000000"/>
                    </a:solidFill>
                  </a:rPr>
                  <a:t>Pred.</a:t>
                </a: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/>
            </p:nvSpPr>
            <p:spPr bwMode="auto">
              <a:xfrm>
                <a:off x="5074" y="2878"/>
                <a:ext cx="177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3" name="Freeform 91"/>
              <p:cNvSpPr>
                <a:spLocks/>
              </p:cNvSpPr>
              <p:nvPr/>
            </p:nvSpPr>
            <p:spPr bwMode="auto">
              <a:xfrm>
                <a:off x="5233" y="2839"/>
                <a:ext cx="77" cy="78"/>
              </a:xfrm>
              <a:custGeom>
                <a:avLst/>
                <a:gdLst/>
                <a:ahLst/>
                <a:cxnLst>
                  <a:cxn ang="0">
                    <a:pos x="164" y="82"/>
                  </a:cxn>
                  <a:cxn ang="0">
                    <a:pos x="0" y="16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64" y="82"/>
                  </a:cxn>
                </a:cxnLst>
                <a:rect l="0" t="0" r="r" b="b"/>
                <a:pathLst>
                  <a:path w="164" h="164">
                    <a:moveTo>
                      <a:pt x="164" y="82"/>
                    </a:moveTo>
                    <a:lnTo>
                      <a:pt x="0" y="164"/>
                    </a:lnTo>
                    <a:cubicBezTo>
                      <a:pt x="26" y="112"/>
                      <a:pt x="26" y="52"/>
                      <a:pt x="0" y="0"/>
                    </a:cubicBezTo>
                    <a:lnTo>
                      <a:pt x="0" y="0"/>
                    </a:lnTo>
                    <a:lnTo>
                      <a:pt x="164" y="8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/>
            </p:nvSpPr>
            <p:spPr bwMode="auto">
              <a:xfrm>
                <a:off x="5074" y="3319"/>
                <a:ext cx="177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5" name="Freeform 93"/>
              <p:cNvSpPr>
                <a:spLocks/>
              </p:cNvSpPr>
              <p:nvPr/>
            </p:nvSpPr>
            <p:spPr bwMode="auto">
              <a:xfrm>
                <a:off x="5233" y="3282"/>
                <a:ext cx="77" cy="77"/>
              </a:xfrm>
              <a:custGeom>
                <a:avLst/>
                <a:gdLst/>
                <a:ahLst/>
                <a:cxnLst>
                  <a:cxn ang="0">
                    <a:pos x="164" y="83"/>
                  </a:cxn>
                  <a:cxn ang="0">
                    <a:pos x="0" y="164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64" y="83"/>
                  </a:cxn>
                </a:cxnLst>
                <a:rect l="0" t="0" r="r" b="b"/>
                <a:pathLst>
                  <a:path w="164" h="164">
                    <a:moveTo>
                      <a:pt x="164" y="83"/>
                    </a:moveTo>
                    <a:lnTo>
                      <a:pt x="0" y="164"/>
                    </a:lnTo>
                    <a:cubicBezTo>
                      <a:pt x="26" y="112"/>
                      <a:pt x="26" y="52"/>
                      <a:pt x="1" y="0"/>
                    </a:cubicBezTo>
                    <a:lnTo>
                      <a:pt x="1" y="0"/>
                    </a:lnTo>
                    <a:lnTo>
                      <a:pt x="164" y="8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96" name="Rectangle 94"/>
              <p:cNvSpPr>
                <a:spLocks noChangeArrowheads="1"/>
              </p:cNvSpPr>
              <p:nvPr/>
            </p:nvSpPr>
            <p:spPr bwMode="auto">
              <a:xfrm>
                <a:off x="3020" y="2758"/>
                <a:ext cx="283" cy="1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000000"/>
                    </a:solidFill>
                  </a:rPr>
                  <a:t>Active</a:t>
                </a:r>
                <a:endParaRPr lang="en-US"/>
              </a:p>
            </p:txBody>
          </p:sp>
          <p:sp>
            <p:nvSpPr>
              <p:cNvPr id="97" name="Rectangle 95"/>
              <p:cNvSpPr>
                <a:spLocks noChangeArrowheads="1"/>
              </p:cNvSpPr>
              <p:nvPr/>
            </p:nvSpPr>
            <p:spPr bwMode="auto">
              <a:xfrm>
                <a:off x="3035" y="2841"/>
                <a:ext cx="249" cy="1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000000"/>
                    </a:solidFill>
                  </a:rPr>
                  <a:t>Mask</a:t>
                </a:r>
                <a:endParaRPr lang="en-US"/>
              </a:p>
            </p:txBody>
          </p:sp>
        </p:grpSp>
        <p:cxnSp>
          <p:nvCxnSpPr>
            <p:cNvPr id="99" name="Straight Connector 98"/>
            <p:cNvCxnSpPr/>
            <p:nvPr/>
          </p:nvCxnSpPr>
          <p:spPr>
            <a:xfrm>
              <a:off x="1295400" y="3276600"/>
              <a:ext cx="0" cy="2590800"/>
            </a:xfrm>
            <a:prstGeom prst="line">
              <a:avLst/>
            </a:prstGeom>
            <a:ln w="28575">
              <a:solidFill>
                <a:srgbClr val="0070C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2667000" y="3276600"/>
              <a:ext cx="0" cy="2590800"/>
            </a:xfrm>
            <a:prstGeom prst="line">
              <a:avLst/>
            </a:prstGeom>
            <a:ln w="28575">
              <a:solidFill>
                <a:srgbClr val="0070C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5181600" y="3962400"/>
              <a:ext cx="0" cy="1905000"/>
            </a:xfrm>
            <a:prstGeom prst="line">
              <a:avLst/>
            </a:prstGeom>
            <a:ln w="28575">
              <a:solidFill>
                <a:srgbClr val="0070C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6400800" y="3276600"/>
              <a:ext cx="0" cy="2590800"/>
            </a:xfrm>
            <a:prstGeom prst="line">
              <a:avLst/>
            </a:prstGeom>
            <a:ln w="28575">
              <a:solidFill>
                <a:srgbClr val="0070C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7620000" y="3276600"/>
              <a:ext cx="0" cy="2590800"/>
            </a:xfrm>
            <a:prstGeom prst="line">
              <a:avLst/>
            </a:prstGeom>
            <a:ln w="28575">
              <a:solidFill>
                <a:srgbClr val="0070C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Rectangle 110"/>
            <p:cNvSpPr/>
            <p:nvPr/>
          </p:nvSpPr>
          <p:spPr>
            <a:xfrm>
              <a:off x="152400" y="3276600"/>
              <a:ext cx="10668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2000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fetch()</a:t>
              </a:r>
              <a:endParaRPr lang="en-CA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1295400" y="3276600"/>
              <a:ext cx="13716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CA" sz="2000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decode()</a:t>
              </a:r>
              <a:endParaRPr lang="en-CA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2743200" y="3276600"/>
              <a:ext cx="13716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CA" sz="2000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issue()</a:t>
              </a:r>
              <a:endParaRPr lang="en-CA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4648200" y="3276600"/>
              <a:ext cx="13716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CA" sz="2000" dirty="0" err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read_operand</a:t>
              </a:r>
              <a:r>
                <a:rPr lang="en-CA" sz="2000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()</a:t>
              </a:r>
              <a:endParaRPr lang="en-CA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6324600" y="3276600"/>
              <a:ext cx="13716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CA" sz="2000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execute()</a:t>
              </a:r>
              <a:endParaRPr lang="en-CA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7696200" y="3276600"/>
              <a:ext cx="13716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CA" sz="2000" dirty="0" err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writeback</a:t>
              </a:r>
              <a:r>
                <a:rPr lang="en-CA" sz="2000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()</a:t>
              </a:r>
              <a:endParaRPr lang="en-CA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18" name="Straight Connector 117"/>
            <p:cNvCxnSpPr/>
            <p:nvPr/>
          </p:nvCxnSpPr>
          <p:spPr>
            <a:xfrm>
              <a:off x="4267200" y="3581400"/>
              <a:ext cx="914400" cy="381000"/>
            </a:xfrm>
            <a:prstGeom prst="line">
              <a:avLst/>
            </a:prstGeom>
            <a:ln w="28575">
              <a:solidFill>
                <a:srgbClr val="0070C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4267200" y="3276600"/>
              <a:ext cx="0" cy="304800"/>
            </a:xfrm>
            <a:prstGeom prst="line">
              <a:avLst/>
            </a:prstGeom>
            <a:ln w="28575">
              <a:solidFill>
                <a:srgbClr val="0070C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Right Arrow 127"/>
          <p:cNvSpPr/>
          <p:nvPr/>
        </p:nvSpPr>
        <p:spPr>
          <a:xfrm flipH="1">
            <a:off x="762000" y="4953000"/>
            <a:ext cx="7315200" cy="762000"/>
          </a:xfrm>
          <a:prstGeom prst="right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 smtClean="0"/>
              <a:t>Call Order (Order of Stall Propagation)</a:t>
            </a:r>
            <a:endParaRPr lang="en-CA" sz="2000" b="1" dirty="0"/>
          </a:p>
        </p:txBody>
      </p:sp>
      <p:sp>
        <p:nvSpPr>
          <p:cNvPr id="120" name="Slide Number Placeholder 1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Pipeline Connection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grpSp>
        <p:nvGrpSpPr>
          <p:cNvPr id="8" name="Group 5"/>
          <p:cNvGrpSpPr>
            <a:grpSpLocks/>
          </p:cNvGrpSpPr>
          <p:nvPr/>
        </p:nvGrpSpPr>
        <p:grpSpPr bwMode="auto">
          <a:xfrm>
            <a:off x="533400" y="3505200"/>
            <a:ext cx="7867650" cy="1690687"/>
            <a:chOff x="354" y="2471"/>
            <a:chExt cx="4956" cy="1065"/>
          </a:xfrm>
        </p:grpSpPr>
        <p:sp>
          <p:nvSpPr>
            <p:cNvPr id="22" name="Rectangle 6"/>
            <p:cNvSpPr>
              <a:spLocks noChangeArrowheads="1"/>
            </p:cNvSpPr>
            <p:nvPr/>
          </p:nvSpPr>
          <p:spPr bwMode="auto">
            <a:xfrm>
              <a:off x="4573" y="2671"/>
              <a:ext cx="590" cy="222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Rectangle 7"/>
            <p:cNvSpPr>
              <a:spLocks noChangeArrowheads="1"/>
            </p:cNvSpPr>
            <p:nvPr/>
          </p:nvSpPr>
          <p:spPr bwMode="auto">
            <a:xfrm>
              <a:off x="4573" y="2671"/>
              <a:ext cx="590" cy="222"/>
            </a:xfrm>
            <a:prstGeom prst="rect">
              <a:avLst/>
            </a:prstGeom>
            <a:noFill/>
            <a:ln w="1905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Rectangle 8"/>
            <p:cNvSpPr>
              <a:spLocks noChangeArrowheads="1"/>
            </p:cNvSpPr>
            <p:nvPr/>
          </p:nvSpPr>
          <p:spPr bwMode="auto">
            <a:xfrm>
              <a:off x="4736" y="2697"/>
              <a:ext cx="26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ALU</a:t>
              </a:r>
              <a:endParaRPr lang="en-US"/>
            </a:p>
          </p:txBody>
        </p:sp>
        <p:sp>
          <p:nvSpPr>
            <p:cNvPr id="25" name="Rectangle 9"/>
            <p:cNvSpPr>
              <a:spLocks noChangeArrowheads="1"/>
            </p:cNvSpPr>
            <p:nvPr/>
          </p:nvSpPr>
          <p:spPr bwMode="auto">
            <a:xfrm>
              <a:off x="4543" y="2701"/>
              <a:ext cx="590" cy="221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Rectangle 10"/>
            <p:cNvSpPr>
              <a:spLocks noChangeArrowheads="1"/>
            </p:cNvSpPr>
            <p:nvPr/>
          </p:nvSpPr>
          <p:spPr bwMode="auto">
            <a:xfrm>
              <a:off x="4543" y="2701"/>
              <a:ext cx="590" cy="221"/>
            </a:xfrm>
            <a:prstGeom prst="rect">
              <a:avLst/>
            </a:prstGeom>
            <a:noFill/>
            <a:ln w="1905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Rectangle 11"/>
            <p:cNvSpPr>
              <a:spLocks noChangeArrowheads="1"/>
            </p:cNvSpPr>
            <p:nvPr/>
          </p:nvSpPr>
          <p:spPr bwMode="auto">
            <a:xfrm>
              <a:off x="4713" y="2728"/>
              <a:ext cx="26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ALU</a:t>
              </a:r>
              <a:endParaRPr lang="en-US"/>
            </a:p>
          </p:txBody>
        </p:sp>
        <p:sp>
          <p:nvSpPr>
            <p:cNvPr id="28" name="Rectangle 12"/>
            <p:cNvSpPr>
              <a:spLocks noChangeArrowheads="1"/>
            </p:cNvSpPr>
            <p:nvPr/>
          </p:nvSpPr>
          <p:spPr bwMode="auto">
            <a:xfrm>
              <a:off x="4514" y="2730"/>
              <a:ext cx="590" cy="222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Rectangle 13"/>
            <p:cNvSpPr>
              <a:spLocks noChangeArrowheads="1"/>
            </p:cNvSpPr>
            <p:nvPr/>
          </p:nvSpPr>
          <p:spPr bwMode="auto">
            <a:xfrm>
              <a:off x="4514" y="2730"/>
              <a:ext cx="590" cy="222"/>
            </a:xfrm>
            <a:prstGeom prst="rect">
              <a:avLst/>
            </a:prstGeom>
            <a:noFill/>
            <a:ln w="1905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Rectangle 14"/>
            <p:cNvSpPr>
              <a:spLocks noChangeArrowheads="1"/>
            </p:cNvSpPr>
            <p:nvPr/>
          </p:nvSpPr>
          <p:spPr bwMode="auto">
            <a:xfrm>
              <a:off x="4683" y="2758"/>
              <a:ext cx="26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ALU</a:t>
              </a:r>
              <a:endParaRPr lang="en-US"/>
            </a:p>
          </p:txBody>
        </p:sp>
        <p:sp>
          <p:nvSpPr>
            <p:cNvPr id="31" name="Oval 15"/>
            <p:cNvSpPr>
              <a:spLocks noChangeArrowheads="1"/>
            </p:cNvSpPr>
            <p:nvPr/>
          </p:nvSpPr>
          <p:spPr bwMode="auto">
            <a:xfrm>
              <a:off x="5177" y="2767"/>
              <a:ext cx="15" cy="15"/>
            </a:xfrm>
            <a:prstGeom prst="ellipse">
              <a:avLst/>
            </a:prstGeom>
            <a:solidFill>
              <a:srgbClr val="FFFF66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Oval 16"/>
            <p:cNvSpPr>
              <a:spLocks noChangeArrowheads="1"/>
            </p:cNvSpPr>
            <p:nvPr/>
          </p:nvSpPr>
          <p:spPr bwMode="auto">
            <a:xfrm>
              <a:off x="5177" y="2767"/>
              <a:ext cx="15" cy="15"/>
            </a:xfrm>
            <a:prstGeom prst="ellipse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Oval 17"/>
            <p:cNvSpPr>
              <a:spLocks noChangeArrowheads="1"/>
            </p:cNvSpPr>
            <p:nvPr/>
          </p:nvSpPr>
          <p:spPr bwMode="auto">
            <a:xfrm>
              <a:off x="5200" y="2745"/>
              <a:ext cx="14" cy="15"/>
            </a:xfrm>
            <a:prstGeom prst="ellipse">
              <a:avLst/>
            </a:prstGeom>
            <a:solidFill>
              <a:srgbClr val="FFFF66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Oval 18"/>
            <p:cNvSpPr>
              <a:spLocks noChangeArrowheads="1"/>
            </p:cNvSpPr>
            <p:nvPr/>
          </p:nvSpPr>
          <p:spPr bwMode="auto">
            <a:xfrm>
              <a:off x="5200" y="2745"/>
              <a:ext cx="14" cy="15"/>
            </a:xfrm>
            <a:prstGeom prst="ellipse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Oval 19"/>
            <p:cNvSpPr>
              <a:spLocks noChangeArrowheads="1"/>
            </p:cNvSpPr>
            <p:nvPr/>
          </p:nvSpPr>
          <p:spPr bwMode="auto">
            <a:xfrm>
              <a:off x="5222" y="2723"/>
              <a:ext cx="14" cy="15"/>
            </a:xfrm>
            <a:prstGeom prst="ellipse">
              <a:avLst/>
            </a:prstGeom>
            <a:solidFill>
              <a:srgbClr val="FFFF66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Oval 20"/>
            <p:cNvSpPr>
              <a:spLocks noChangeArrowheads="1"/>
            </p:cNvSpPr>
            <p:nvPr/>
          </p:nvSpPr>
          <p:spPr bwMode="auto">
            <a:xfrm>
              <a:off x="5222" y="2723"/>
              <a:ext cx="14" cy="15"/>
            </a:xfrm>
            <a:prstGeom prst="ellipse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21"/>
            <p:cNvSpPr>
              <a:spLocks noChangeShapeType="1"/>
            </p:cNvSpPr>
            <p:nvPr/>
          </p:nvSpPr>
          <p:spPr bwMode="auto">
            <a:xfrm>
              <a:off x="944" y="3092"/>
              <a:ext cx="74" cy="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Freeform 22"/>
            <p:cNvSpPr>
              <a:spLocks/>
            </p:cNvSpPr>
            <p:nvPr/>
          </p:nvSpPr>
          <p:spPr bwMode="auto">
            <a:xfrm>
              <a:off x="994" y="3043"/>
              <a:ext cx="97" cy="98"/>
            </a:xfrm>
            <a:custGeom>
              <a:avLst/>
              <a:gdLst/>
              <a:ahLst/>
              <a:cxnLst>
                <a:cxn ang="0">
                  <a:pos x="206" y="103"/>
                </a:cxn>
                <a:cxn ang="0">
                  <a:pos x="0" y="20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06" y="103"/>
                </a:cxn>
              </a:cxnLst>
              <a:rect l="0" t="0" r="r" b="b"/>
              <a:pathLst>
                <a:path w="206" h="207">
                  <a:moveTo>
                    <a:pt x="206" y="103"/>
                  </a:moveTo>
                  <a:lnTo>
                    <a:pt x="0" y="207"/>
                  </a:lnTo>
                  <a:cubicBezTo>
                    <a:pt x="33" y="142"/>
                    <a:pt x="33" y="65"/>
                    <a:pt x="0" y="0"/>
                  </a:cubicBezTo>
                  <a:lnTo>
                    <a:pt x="0" y="0"/>
                  </a:lnTo>
                  <a:lnTo>
                    <a:pt x="206" y="10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23"/>
            <p:cNvSpPr>
              <a:spLocks noChangeShapeType="1"/>
            </p:cNvSpPr>
            <p:nvPr/>
          </p:nvSpPr>
          <p:spPr bwMode="auto">
            <a:xfrm>
              <a:off x="1682" y="3173"/>
              <a:ext cx="150" cy="4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Freeform 24"/>
            <p:cNvSpPr>
              <a:spLocks/>
            </p:cNvSpPr>
            <p:nvPr/>
          </p:nvSpPr>
          <p:spPr bwMode="auto">
            <a:xfrm>
              <a:off x="1796" y="3160"/>
              <a:ext cx="107" cy="94"/>
            </a:xfrm>
            <a:custGeom>
              <a:avLst/>
              <a:gdLst/>
              <a:ahLst/>
              <a:cxnLst>
                <a:cxn ang="0">
                  <a:pos x="227" y="154"/>
                </a:cxn>
                <a:cxn ang="0">
                  <a:pos x="0" y="199"/>
                </a:cxn>
                <a:cxn ang="0">
                  <a:pos x="55" y="0"/>
                </a:cxn>
                <a:cxn ang="0">
                  <a:pos x="55" y="0"/>
                </a:cxn>
                <a:cxn ang="0">
                  <a:pos x="227" y="154"/>
                </a:cxn>
              </a:cxnLst>
              <a:rect l="0" t="0" r="r" b="b"/>
              <a:pathLst>
                <a:path w="227" h="199">
                  <a:moveTo>
                    <a:pt x="227" y="154"/>
                  </a:moveTo>
                  <a:lnTo>
                    <a:pt x="0" y="199"/>
                  </a:lnTo>
                  <a:cubicBezTo>
                    <a:pt x="49" y="145"/>
                    <a:pt x="69" y="71"/>
                    <a:pt x="55" y="0"/>
                  </a:cubicBezTo>
                  <a:lnTo>
                    <a:pt x="55" y="0"/>
                  </a:lnTo>
                  <a:lnTo>
                    <a:pt x="227" y="15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25"/>
            <p:cNvSpPr>
              <a:spLocks noChangeShapeType="1"/>
            </p:cNvSpPr>
            <p:nvPr/>
          </p:nvSpPr>
          <p:spPr bwMode="auto">
            <a:xfrm flipV="1">
              <a:off x="1682" y="2970"/>
              <a:ext cx="150" cy="42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Freeform 26"/>
            <p:cNvSpPr>
              <a:spLocks/>
            </p:cNvSpPr>
            <p:nvPr/>
          </p:nvSpPr>
          <p:spPr bwMode="auto">
            <a:xfrm>
              <a:off x="1796" y="2930"/>
              <a:ext cx="107" cy="94"/>
            </a:xfrm>
            <a:custGeom>
              <a:avLst/>
              <a:gdLst/>
              <a:ahLst/>
              <a:cxnLst>
                <a:cxn ang="0">
                  <a:pos x="227" y="45"/>
                </a:cxn>
                <a:cxn ang="0">
                  <a:pos x="55" y="199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27" y="45"/>
                </a:cxn>
              </a:cxnLst>
              <a:rect l="0" t="0" r="r" b="b"/>
              <a:pathLst>
                <a:path w="227" h="199">
                  <a:moveTo>
                    <a:pt x="227" y="45"/>
                  </a:moveTo>
                  <a:lnTo>
                    <a:pt x="55" y="199"/>
                  </a:lnTo>
                  <a:cubicBezTo>
                    <a:pt x="69" y="128"/>
                    <a:pt x="49" y="54"/>
                    <a:pt x="0" y="0"/>
                  </a:cubicBezTo>
                  <a:lnTo>
                    <a:pt x="0" y="0"/>
                  </a:lnTo>
                  <a:lnTo>
                    <a:pt x="227" y="4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27"/>
            <p:cNvSpPr>
              <a:spLocks noChangeShapeType="1"/>
            </p:cNvSpPr>
            <p:nvPr/>
          </p:nvSpPr>
          <p:spPr bwMode="auto">
            <a:xfrm flipV="1">
              <a:off x="2198" y="3055"/>
              <a:ext cx="0" cy="74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Freeform 28"/>
            <p:cNvSpPr>
              <a:spLocks/>
            </p:cNvSpPr>
            <p:nvPr/>
          </p:nvSpPr>
          <p:spPr bwMode="auto">
            <a:xfrm>
              <a:off x="2149" y="3105"/>
              <a:ext cx="98" cy="98"/>
            </a:xfrm>
            <a:custGeom>
              <a:avLst/>
              <a:gdLst/>
              <a:ahLst/>
              <a:cxnLst>
                <a:cxn ang="0">
                  <a:pos x="103" y="207"/>
                </a:cxn>
                <a:cxn ang="0">
                  <a:pos x="0" y="0"/>
                </a:cxn>
                <a:cxn ang="0">
                  <a:pos x="206" y="0"/>
                </a:cxn>
                <a:cxn ang="0">
                  <a:pos x="206" y="0"/>
                </a:cxn>
                <a:cxn ang="0">
                  <a:pos x="103" y="207"/>
                </a:cxn>
              </a:cxnLst>
              <a:rect l="0" t="0" r="r" b="b"/>
              <a:pathLst>
                <a:path w="206" h="207">
                  <a:moveTo>
                    <a:pt x="103" y="207"/>
                  </a:moveTo>
                  <a:lnTo>
                    <a:pt x="0" y="0"/>
                  </a:lnTo>
                  <a:cubicBezTo>
                    <a:pt x="65" y="33"/>
                    <a:pt x="141" y="33"/>
                    <a:pt x="206" y="0"/>
                  </a:cubicBezTo>
                  <a:lnTo>
                    <a:pt x="206" y="0"/>
                  </a:lnTo>
                  <a:lnTo>
                    <a:pt x="103" y="207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Freeform 29"/>
            <p:cNvSpPr>
              <a:spLocks/>
            </p:cNvSpPr>
            <p:nvPr/>
          </p:nvSpPr>
          <p:spPr bwMode="auto">
            <a:xfrm>
              <a:off x="2149" y="2981"/>
              <a:ext cx="98" cy="9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206" y="206"/>
                </a:cxn>
                <a:cxn ang="0">
                  <a:pos x="0" y="206"/>
                </a:cxn>
                <a:cxn ang="0">
                  <a:pos x="103" y="0"/>
                </a:cxn>
              </a:cxnLst>
              <a:rect l="0" t="0" r="r" b="b"/>
              <a:pathLst>
                <a:path w="206" h="206">
                  <a:moveTo>
                    <a:pt x="103" y="0"/>
                  </a:moveTo>
                  <a:lnTo>
                    <a:pt x="206" y="206"/>
                  </a:lnTo>
                  <a:cubicBezTo>
                    <a:pt x="141" y="174"/>
                    <a:pt x="65" y="174"/>
                    <a:pt x="0" y="206"/>
                  </a:cubicBezTo>
                  <a:lnTo>
                    <a:pt x="10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30"/>
            <p:cNvSpPr>
              <a:spLocks noChangeShapeType="1"/>
            </p:cNvSpPr>
            <p:nvPr/>
          </p:nvSpPr>
          <p:spPr bwMode="auto">
            <a:xfrm flipV="1">
              <a:off x="2493" y="3192"/>
              <a:ext cx="150" cy="4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Freeform 31"/>
            <p:cNvSpPr>
              <a:spLocks/>
            </p:cNvSpPr>
            <p:nvPr/>
          </p:nvSpPr>
          <p:spPr bwMode="auto">
            <a:xfrm>
              <a:off x="2608" y="3151"/>
              <a:ext cx="106" cy="94"/>
            </a:xfrm>
            <a:custGeom>
              <a:avLst/>
              <a:gdLst/>
              <a:ahLst/>
              <a:cxnLst>
                <a:cxn ang="0">
                  <a:pos x="226" y="45"/>
                </a:cxn>
                <a:cxn ang="0">
                  <a:pos x="54" y="199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26" y="45"/>
                </a:cxn>
              </a:cxnLst>
              <a:rect l="0" t="0" r="r" b="b"/>
              <a:pathLst>
                <a:path w="226" h="199">
                  <a:moveTo>
                    <a:pt x="226" y="45"/>
                  </a:moveTo>
                  <a:lnTo>
                    <a:pt x="54" y="199"/>
                  </a:lnTo>
                  <a:cubicBezTo>
                    <a:pt x="68" y="128"/>
                    <a:pt x="48" y="54"/>
                    <a:pt x="0" y="0"/>
                  </a:cubicBezTo>
                  <a:lnTo>
                    <a:pt x="0" y="0"/>
                  </a:lnTo>
                  <a:lnTo>
                    <a:pt x="226" y="4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32"/>
            <p:cNvSpPr>
              <a:spLocks noChangeShapeType="1"/>
            </p:cNvSpPr>
            <p:nvPr/>
          </p:nvSpPr>
          <p:spPr bwMode="auto">
            <a:xfrm>
              <a:off x="2493" y="2951"/>
              <a:ext cx="150" cy="4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Freeform 33"/>
            <p:cNvSpPr>
              <a:spLocks/>
            </p:cNvSpPr>
            <p:nvPr/>
          </p:nvSpPr>
          <p:spPr bwMode="auto">
            <a:xfrm>
              <a:off x="2608" y="2939"/>
              <a:ext cx="106" cy="94"/>
            </a:xfrm>
            <a:custGeom>
              <a:avLst/>
              <a:gdLst/>
              <a:ahLst/>
              <a:cxnLst>
                <a:cxn ang="0">
                  <a:pos x="226" y="154"/>
                </a:cxn>
                <a:cxn ang="0">
                  <a:pos x="0" y="199"/>
                </a:cxn>
                <a:cxn ang="0">
                  <a:pos x="54" y="0"/>
                </a:cxn>
                <a:cxn ang="0">
                  <a:pos x="226" y="154"/>
                </a:cxn>
              </a:cxnLst>
              <a:rect l="0" t="0" r="r" b="b"/>
              <a:pathLst>
                <a:path w="226" h="199">
                  <a:moveTo>
                    <a:pt x="226" y="154"/>
                  </a:moveTo>
                  <a:lnTo>
                    <a:pt x="0" y="199"/>
                  </a:lnTo>
                  <a:cubicBezTo>
                    <a:pt x="48" y="145"/>
                    <a:pt x="68" y="71"/>
                    <a:pt x="54" y="0"/>
                  </a:cubicBezTo>
                  <a:lnTo>
                    <a:pt x="226" y="15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34"/>
            <p:cNvSpPr>
              <a:spLocks noChangeShapeType="1"/>
            </p:cNvSpPr>
            <p:nvPr/>
          </p:nvSpPr>
          <p:spPr bwMode="auto">
            <a:xfrm>
              <a:off x="3304" y="3099"/>
              <a:ext cx="222" cy="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Freeform 35"/>
            <p:cNvSpPr>
              <a:spLocks/>
            </p:cNvSpPr>
            <p:nvPr/>
          </p:nvSpPr>
          <p:spPr bwMode="auto">
            <a:xfrm>
              <a:off x="3502" y="3051"/>
              <a:ext cx="97" cy="97"/>
            </a:xfrm>
            <a:custGeom>
              <a:avLst/>
              <a:gdLst/>
              <a:ahLst/>
              <a:cxnLst>
                <a:cxn ang="0">
                  <a:pos x="206" y="103"/>
                </a:cxn>
                <a:cxn ang="0">
                  <a:pos x="0" y="206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06" y="103"/>
                </a:cxn>
              </a:cxnLst>
              <a:rect l="0" t="0" r="r" b="b"/>
              <a:pathLst>
                <a:path w="206" h="206">
                  <a:moveTo>
                    <a:pt x="206" y="103"/>
                  </a:moveTo>
                  <a:lnTo>
                    <a:pt x="0" y="206"/>
                  </a:lnTo>
                  <a:cubicBezTo>
                    <a:pt x="32" y="141"/>
                    <a:pt x="32" y="65"/>
                    <a:pt x="0" y="0"/>
                  </a:cubicBezTo>
                  <a:lnTo>
                    <a:pt x="0" y="0"/>
                  </a:lnTo>
                  <a:lnTo>
                    <a:pt x="206" y="10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36"/>
            <p:cNvSpPr>
              <a:spLocks noChangeShapeType="1"/>
            </p:cNvSpPr>
            <p:nvPr/>
          </p:nvSpPr>
          <p:spPr bwMode="auto">
            <a:xfrm>
              <a:off x="4302" y="3192"/>
              <a:ext cx="113" cy="27"/>
            </a:xfrm>
            <a:prstGeom prst="line">
              <a:avLst/>
            </a:prstGeom>
            <a:noFill/>
            <a:ln w="984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Freeform 37"/>
            <p:cNvSpPr>
              <a:spLocks/>
            </p:cNvSpPr>
            <p:nvPr/>
          </p:nvSpPr>
          <p:spPr bwMode="auto">
            <a:xfrm>
              <a:off x="4233" y="3110"/>
              <a:ext cx="107" cy="172"/>
            </a:xfrm>
            <a:custGeom>
              <a:avLst/>
              <a:gdLst/>
              <a:ahLst/>
              <a:cxnLst>
                <a:cxn ang="0">
                  <a:pos x="66" y="172"/>
                </a:cxn>
                <a:cxn ang="0">
                  <a:pos x="0" y="66"/>
                </a:cxn>
                <a:cxn ang="0">
                  <a:pos x="107" y="0"/>
                </a:cxn>
                <a:cxn ang="0">
                  <a:pos x="66" y="172"/>
                </a:cxn>
              </a:cxnLst>
              <a:rect l="0" t="0" r="r" b="b"/>
              <a:pathLst>
                <a:path w="107" h="172">
                  <a:moveTo>
                    <a:pt x="66" y="172"/>
                  </a:moveTo>
                  <a:lnTo>
                    <a:pt x="0" y="66"/>
                  </a:lnTo>
                  <a:lnTo>
                    <a:pt x="107" y="0"/>
                  </a:lnTo>
                  <a:lnTo>
                    <a:pt x="66" y="17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Freeform 38"/>
            <p:cNvSpPr>
              <a:spLocks/>
            </p:cNvSpPr>
            <p:nvPr/>
          </p:nvSpPr>
          <p:spPr bwMode="auto">
            <a:xfrm>
              <a:off x="4377" y="3129"/>
              <a:ext cx="107" cy="172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07" y="107"/>
                </a:cxn>
                <a:cxn ang="0">
                  <a:pos x="0" y="172"/>
                </a:cxn>
                <a:cxn ang="0">
                  <a:pos x="42" y="0"/>
                </a:cxn>
              </a:cxnLst>
              <a:rect l="0" t="0" r="r" b="b"/>
              <a:pathLst>
                <a:path w="107" h="172">
                  <a:moveTo>
                    <a:pt x="42" y="0"/>
                  </a:moveTo>
                  <a:lnTo>
                    <a:pt x="107" y="107"/>
                  </a:lnTo>
                  <a:lnTo>
                    <a:pt x="0" y="172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39"/>
            <p:cNvSpPr>
              <a:spLocks noChangeShapeType="1"/>
            </p:cNvSpPr>
            <p:nvPr/>
          </p:nvSpPr>
          <p:spPr bwMode="auto">
            <a:xfrm flipV="1">
              <a:off x="4302" y="2967"/>
              <a:ext cx="114" cy="30"/>
            </a:xfrm>
            <a:prstGeom prst="line">
              <a:avLst/>
            </a:prstGeom>
            <a:noFill/>
            <a:ln w="984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Freeform 40"/>
            <p:cNvSpPr>
              <a:spLocks/>
            </p:cNvSpPr>
            <p:nvPr/>
          </p:nvSpPr>
          <p:spPr bwMode="auto">
            <a:xfrm>
              <a:off x="4233" y="2907"/>
              <a:ext cx="109" cy="171"/>
            </a:xfrm>
            <a:custGeom>
              <a:avLst/>
              <a:gdLst/>
              <a:ahLst/>
              <a:cxnLst>
                <a:cxn ang="0">
                  <a:pos x="109" y="171"/>
                </a:cxn>
                <a:cxn ang="0">
                  <a:pos x="0" y="108"/>
                </a:cxn>
                <a:cxn ang="0">
                  <a:pos x="64" y="0"/>
                </a:cxn>
                <a:cxn ang="0">
                  <a:pos x="109" y="171"/>
                </a:cxn>
              </a:cxnLst>
              <a:rect l="0" t="0" r="r" b="b"/>
              <a:pathLst>
                <a:path w="109" h="171">
                  <a:moveTo>
                    <a:pt x="109" y="171"/>
                  </a:moveTo>
                  <a:lnTo>
                    <a:pt x="0" y="108"/>
                  </a:lnTo>
                  <a:lnTo>
                    <a:pt x="64" y="0"/>
                  </a:lnTo>
                  <a:lnTo>
                    <a:pt x="109" y="1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Freeform 41"/>
            <p:cNvSpPr>
              <a:spLocks/>
            </p:cNvSpPr>
            <p:nvPr/>
          </p:nvSpPr>
          <p:spPr bwMode="auto">
            <a:xfrm>
              <a:off x="4376" y="2885"/>
              <a:ext cx="108" cy="1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8" y="64"/>
                </a:cxn>
                <a:cxn ang="0">
                  <a:pos x="45" y="172"/>
                </a:cxn>
                <a:cxn ang="0">
                  <a:pos x="0" y="0"/>
                </a:cxn>
              </a:cxnLst>
              <a:rect l="0" t="0" r="r" b="b"/>
              <a:pathLst>
                <a:path w="108" h="172">
                  <a:moveTo>
                    <a:pt x="0" y="0"/>
                  </a:moveTo>
                  <a:lnTo>
                    <a:pt x="108" y="64"/>
                  </a:lnTo>
                  <a:lnTo>
                    <a:pt x="45" y="1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Rectangle 42"/>
            <p:cNvSpPr>
              <a:spLocks noChangeArrowheads="1"/>
            </p:cNvSpPr>
            <p:nvPr/>
          </p:nvSpPr>
          <p:spPr bwMode="auto">
            <a:xfrm>
              <a:off x="354" y="2981"/>
              <a:ext cx="590" cy="222"/>
            </a:xfrm>
            <a:prstGeom prst="rect">
              <a:avLst/>
            </a:prstGeom>
            <a:solidFill>
              <a:srgbClr val="99FF9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Rectangle 43"/>
            <p:cNvSpPr>
              <a:spLocks noChangeArrowheads="1"/>
            </p:cNvSpPr>
            <p:nvPr/>
          </p:nvSpPr>
          <p:spPr bwMode="auto">
            <a:xfrm>
              <a:off x="354" y="2981"/>
              <a:ext cx="590" cy="222"/>
            </a:xfrm>
            <a:prstGeom prst="rect">
              <a:avLst/>
            </a:prstGeom>
            <a:noFill/>
            <a:ln w="1905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Rectangle 44"/>
            <p:cNvSpPr>
              <a:spLocks noChangeArrowheads="1"/>
            </p:cNvSpPr>
            <p:nvPr/>
          </p:nvSpPr>
          <p:spPr bwMode="auto">
            <a:xfrm>
              <a:off x="427" y="3007"/>
              <a:ext cx="46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I-Cache</a:t>
              </a:r>
              <a:endParaRPr lang="en-US"/>
            </a:p>
          </p:txBody>
        </p:sp>
        <p:sp>
          <p:nvSpPr>
            <p:cNvPr id="61" name="Rectangle 45"/>
            <p:cNvSpPr>
              <a:spLocks noChangeArrowheads="1"/>
            </p:cNvSpPr>
            <p:nvPr/>
          </p:nvSpPr>
          <p:spPr bwMode="auto">
            <a:xfrm>
              <a:off x="1091" y="2981"/>
              <a:ext cx="591" cy="222"/>
            </a:xfrm>
            <a:prstGeom prst="rect">
              <a:avLst/>
            </a:prstGeom>
            <a:solidFill>
              <a:srgbClr val="99FF9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Rectangle 46"/>
            <p:cNvSpPr>
              <a:spLocks noChangeArrowheads="1"/>
            </p:cNvSpPr>
            <p:nvPr/>
          </p:nvSpPr>
          <p:spPr bwMode="auto">
            <a:xfrm>
              <a:off x="1091" y="2981"/>
              <a:ext cx="591" cy="222"/>
            </a:xfrm>
            <a:prstGeom prst="rect">
              <a:avLst/>
            </a:prstGeom>
            <a:noFill/>
            <a:ln w="1905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Rectangle 47"/>
            <p:cNvSpPr>
              <a:spLocks noChangeArrowheads="1"/>
            </p:cNvSpPr>
            <p:nvPr/>
          </p:nvSpPr>
          <p:spPr bwMode="auto">
            <a:xfrm>
              <a:off x="1160" y="3007"/>
              <a:ext cx="46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Decode</a:t>
              </a:r>
              <a:endParaRPr lang="en-US"/>
            </a:p>
          </p:txBody>
        </p:sp>
        <p:sp>
          <p:nvSpPr>
            <p:cNvPr id="64" name="Rectangle 48"/>
            <p:cNvSpPr>
              <a:spLocks noChangeArrowheads="1"/>
            </p:cNvSpPr>
            <p:nvPr/>
          </p:nvSpPr>
          <p:spPr bwMode="auto">
            <a:xfrm>
              <a:off x="1903" y="2760"/>
              <a:ext cx="590" cy="221"/>
            </a:xfrm>
            <a:prstGeom prst="rect">
              <a:avLst/>
            </a:prstGeom>
            <a:solidFill>
              <a:srgbClr val="99FF9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Rectangle 49"/>
            <p:cNvSpPr>
              <a:spLocks noChangeArrowheads="1"/>
            </p:cNvSpPr>
            <p:nvPr/>
          </p:nvSpPr>
          <p:spPr bwMode="auto">
            <a:xfrm>
              <a:off x="1903" y="2760"/>
              <a:ext cx="590" cy="221"/>
            </a:xfrm>
            <a:prstGeom prst="rect">
              <a:avLst/>
            </a:prstGeom>
            <a:noFill/>
            <a:ln w="1905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Rectangle 50"/>
            <p:cNvSpPr>
              <a:spLocks noChangeArrowheads="1"/>
            </p:cNvSpPr>
            <p:nvPr/>
          </p:nvSpPr>
          <p:spPr bwMode="auto">
            <a:xfrm>
              <a:off x="1976" y="2788"/>
              <a:ext cx="45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I-Buffer</a:t>
              </a:r>
              <a:endParaRPr lang="en-US"/>
            </a:p>
          </p:txBody>
        </p:sp>
        <p:sp>
          <p:nvSpPr>
            <p:cNvPr id="67" name="Rectangle 51"/>
            <p:cNvSpPr>
              <a:spLocks noChangeArrowheads="1"/>
            </p:cNvSpPr>
            <p:nvPr/>
          </p:nvSpPr>
          <p:spPr bwMode="auto">
            <a:xfrm>
              <a:off x="1903" y="3203"/>
              <a:ext cx="590" cy="221"/>
            </a:xfrm>
            <a:prstGeom prst="rect">
              <a:avLst/>
            </a:prstGeom>
            <a:solidFill>
              <a:srgbClr val="99FF9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Rectangle 52"/>
            <p:cNvSpPr>
              <a:spLocks noChangeArrowheads="1"/>
            </p:cNvSpPr>
            <p:nvPr/>
          </p:nvSpPr>
          <p:spPr bwMode="auto">
            <a:xfrm>
              <a:off x="1903" y="3203"/>
              <a:ext cx="590" cy="221"/>
            </a:xfrm>
            <a:prstGeom prst="rect">
              <a:avLst/>
            </a:prstGeom>
            <a:noFill/>
            <a:ln w="1905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Rectangle 53"/>
            <p:cNvSpPr>
              <a:spLocks noChangeArrowheads="1"/>
            </p:cNvSpPr>
            <p:nvPr/>
          </p:nvSpPr>
          <p:spPr bwMode="auto">
            <a:xfrm>
              <a:off x="2022" y="3189"/>
              <a:ext cx="35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Score</a:t>
              </a:r>
              <a:endParaRPr lang="en-US"/>
            </a:p>
          </p:txBody>
        </p:sp>
        <p:sp>
          <p:nvSpPr>
            <p:cNvPr id="70" name="Rectangle 54"/>
            <p:cNvSpPr>
              <a:spLocks noChangeArrowheads="1"/>
            </p:cNvSpPr>
            <p:nvPr/>
          </p:nvSpPr>
          <p:spPr bwMode="auto">
            <a:xfrm>
              <a:off x="2014" y="3287"/>
              <a:ext cx="369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Board</a:t>
              </a:r>
              <a:endParaRPr lang="en-US"/>
            </a:p>
          </p:txBody>
        </p:sp>
        <p:sp>
          <p:nvSpPr>
            <p:cNvPr id="71" name="Rectangle 55"/>
            <p:cNvSpPr>
              <a:spLocks noChangeArrowheads="1"/>
            </p:cNvSpPr>
            <p:nvPr/>
          </p:nvSpPr>
          <p:spPr bwMode="auto">
            <a:xfrm>
              <a:off x="2714" y="2981"/>
              <a:ext cx="590" cy="222"/>
            </a:xfrm>
            <a:prstGeom prst="rect">
              <a:avLst/>
            </a:prstGeom>
            <a:solidFill>
              <a:srgbClr val="99FF9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Rectangle 56"/>
            <p:cNvSpPr>
              <a:spLocks noChangeArrowheads="1"/>
            </p:cNvSpPr>
            <p:nvPr/>
          </p:nvSpPr>
          <p:spPr bwMode="auto">
            <a:xfrm>
              <a:off x="2714" y="2981"/>
              <a:ext cx="590" cy="222"/>
            </a:xfrm>
            <a:prstGeom prst="rect">
              <a:avLst/>
            </a:prstGeom>
            <a:noFill/>
            <a:ln w="1905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Rectangle 57"/>
            <p:cNvSpPr>
              <a:spLocks noChangeArrowheads="1"/>
            </p:cNvSpPr>
            <p:nvPr/>
          </p:nvSpPr>
          <p:spPr bwMode="auto">
            <a:xfrm>
              <a:off x="2846" y="3007"/>
              <a:ext cx="32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Issue</a:t>
              </a:r>
              <a:endParaRPr lang="en-US"/>
            </a:p>
          </p:txBody>
        </p:sp>
        <p:sp>
          <p:nvSpPr>
            <p:cNvPr id="74" name="Rectangle 58"/>
            <p:cNvSpPr>
              <a:spLocks noChangeArrowheads="1"/>
            </p:cNvSpPr>
            <p:nvPr/>
          </p:nvSpPr>
          <p:spPr bwMode="auto">
            <a:xfrm>
              <a:off x="3599" y="2908"/>
              <a:ext cx="634" cy="384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59"/>
            <p:cNvSpPr>
              <a:spLocks noChangeArrowheads="1"/>
            </p:cNvSpPr>
            <p:nvPr/>
          </p:nvSpPr>
          <p:spPr bwMode="auto">
            <a:xfrm>
              <a:off x="3599" y="2908"/>
              <a:ext cx="634" cy="384"/>
            </a:xfrm>
            <a:prstGeom prst="rect">
              <a:avLst/>
            </a:prstGeom>
            <a:noFill/>
            <a:ln w="1905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Rectangle 60"/>
            <p:cNvSpPr>
              <a:spLocks noChangeArrowheads="1"/>
            </p:cNvSpPr>
            <p:nvPr/>
          </p:nvSpPr>
          <p:spPr bwMode="auto">
            <a:xfrm>
              <a:off x="3662" y="2939"/>
              <a:ext cx="52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Operand</a:t>
              </a:r>
              <a:endParaRPr lang="en-US"/>
            </a:p>
          </p:txBody>
        </p:sp>
        <p:sp>
          <p:nvSpPr>
            <p:cNvPr id="77" name="Rectangle 61"/>
            <p:cNvSpPr>
              <a:spLocks noChangeArrowheads="1"/>
            </p:cNvSpPr>
            <p:nvPr/>
          </p:nvSpPr>
          <p:spPr bwMode="auto">
            <a:xfrm>
              <a:off x="3647" y="3090"/>
              <a:ext cx="55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Collector</a:t>
              </a:r>
              <a:endParaRPr lang="en-US"/>
            </a:p>
          </p:txBody>
        </p:sp>
        <p:sp>
          <p:nvSpPr>
            <p:cNvPr id="78" name="Rectangle 62"/>
            <p:cNvSpPr>
              <a:spLocks noChangeArrowheads="1"/>
            </p:cNvSpPr>
            <p:nvPr/>
          </p:nvSpPr>
          <p:spPr bwMode="auto">
            <a:xfrm>
              <a:off x="4484" y="3114"/>
              <a:ext cx="590" cy="384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63"/>
            <p:cNvSpPr>
              <a:spLocks noChangeArrowheads="1"/>
            </p:cNvSpPr>
            <p:nvPr/>
          </p:nvSpPr>
          <p:spPr bwMode="auto">
            <a:xfrm>
              <a:off x="4484" y="3114"/>
              <a:ext cx="590" cy="384"/>
            </a:xfrm>
            <a:prstGeom prst="rect">
              <a:avLst/>
            </a:prstGeom>
            <a:noFill/>
            <a:ln w="1905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0" name="Rectangle 64"/>
            <p:cNvSpPr>
              <a:spLocks noChangeArrowheads="1"/>
            </p:cNvSpPr>
            <p:nvPr/>
          </p:nvSpPr>
          <p:spPr bwMode="auto">
            <a:xfrm>
              <a:off x="4630" y="3219"/>
              <a:ext cx="299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MEM</a:t>
              </a:r>
              <a:endParaRPr lang="en-US"/>
            </a:p>
          </p:txBody>
        </p:sp>
        <p:sp>
          <p:nvSpPr>
            <p:cNvPr id="81" name="Rectangle 65"/>
            <p:cNvSpPr>
              <a:spLocks noChangeArrowheads="1"/>
            </p:cNvSpPr>
            <p:nvPr/>
          </p:nvSpPr>
          <p:spPr bwMode="auto">
            <a:xfrm>
              <a:off x="4484" y="2760"/>
              <a:ext cx="590" cy="221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2" name="Rectangle 66"/>
            <p:cNvSpPr>
              <a:spLocks noChangeArrowheads="1"/>
            </p:cNvSpPr>
            <p:nvPr/>
          </p:nvSpPr>
          <p:spPr bwMode="auto">
            <a:xfrm>
              <a:off x="4484" y="2760"/>
              <a:ext cx="590" cy="221"/>
            </a:xfrm>
            <a:prstGeom prst="rect">
              <a:avLst/>
            </a:prstGeom>
            <a:noFill/>
            <a:ln w="1905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67"/>
            <p:cNvSpPr>
              <a:spLocks noChangeArrowheads="1"/>
            </p:cNvSpPr>
            <p:nvPr/>
          </p:nvSpPr>
          <p:spPr bwMode="auto">
            <a:xfrm>
              <a:off x="4652" y="2788"/>
              <a:ext cx="26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ALU</a:t>
              </a:r>
              <a:endParaRPr lang="en-US"/>
            </a:p>
          </p:txBody>
        </p:sp>
        <p:sp>
          <p:nvSpPr>
            <p:cNvPr id="84" name="Rectangle 68"/>
            <p:cNvSpPr>
              <a:spLocks noChangeArrowheads="1"/>
            </p:cNvSpPr>
            <p:nvPr/>
          </p:nvSpPr>
          <p:spPr bwMode="auto">
            <a:xfrm>
              <a:off x="354" y="2538"/>
              <a:ext cx="590" cy="222"/>
            </a:xfrm>
            <a:prstGeom prst="rect">
              <a:avLst/>
            </a:prstGeom>
            <a:solidFill>
              <a:srgbClr val="99FF9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Rectangle 69"/>
            <p:cNvSpPr>
              <a:spLocks noChangeArrowheads="1"/>
            </p:cNvSpPr>
            <p:nvPr/>
          </p:nvSpPr>
          <p:spPr bwMode="auto">
            <a:xfrm>
              <a:off x="354" y="2538"/>
              <a:ext cx="590" cy="222"/>
            </a:xfrm>
            <a:prstGeom prst="rect">
              <a:avLst/>
            </a:prstGeom>
            <a:noFill/>
            <a:ln w="1905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6" name="Rectangle 70"/>
            <p:cNvSpPr>
              <a:spLocks noChangeArrowheads="1"/>
            </p:cNvSpPr>
            <p:nvPr/>
          </p:nvSpPr>
          <p:spPr bwMode="auto">
            <a:xfrm>
              <a:off x="480" y="2569"/>
              <a:ext cx="34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Fetch</a:t>
              </a:r>
              <a:endParaRPr lang="en-US"/>
            </a:p>
          </p:txBody>
        </p:sp>
        <p:sp>
          <p:nvSpPr>
            <p:cNvPr id="87" name="Rectangle 71"/>
            <p:cNvSpPr>
              <a:spLocks noChangeArrowheads="1"/>
            </p:cNvSpPr>
            <p:nvPr/>
          </p:nvSpPr>
          <p:spPr bwMode="auto">
            <a:xfrm>
              <a:off x="2603" y="2542"/>
              <a:ext cx="812" cy="218"/>
            </a:xfrm>
            <a:prstGeom prst="rect">
              <a:avLst/>
            </a:prstGeom>
            <a:solidFill>
              <a:srgbClr val="99FF9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8" name="Rectangle 72"/>
            <p:cNvSpPr>
              <a:spLocks noChangeArrowheads="1"/>
            </p:cNvSpPr>
            <p:nvPr/>
          </p:nvSpPr>
          <p:spPr bwMode="auto">
            <a:xfrm>
              <a:off x="2603" y="2542"/>
              <a:ext cx="812" cy="218"/>
            </a:xfrm>
            <a:prstGeom prst="rect">
              <a:avLst/>
            </a:prstGeom>
            <a:noFill/>
            <a:ln w="1905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Rectangle 73"/>
            <p:cNvSpPr>
              <a:spLocks noChangeArrowheads="1"/>
            </p:cNvSpPr>
            <p:nvPr/>
          </p:nvSpPr>
          <p:spPr bwMode="auto">
            <a:xfrm>
              <a:off x="2672" y="2569"/>
              <a:ext cx="6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SIMT-Stack</a:t>
              </a:r>
              <a:endParaRPr lang="en-US"/>
            </a:p>
          </p:txBody>
        </p:sp>
        <p:sp>
          <p:nvSpPr>
            <p:cNvPr id="90" name="Freeform 74"/>
            <p:cNvSpPr>
              <a:spLocks/>
            </p:cNvSpPr>
            <p:nvPr/>
          </p:nvSpPr>
          <p:spPr bwMode="auto">
            <a:xfrm>
              <a:off x="1682" y="2612"/>
              <a:ext cx="3628" cy="924"/>
            </a:xfrm>
            <a:custGeom>
              <a:avLst/>
              <a:gdLst/>
              <a:ahLst/>
              <a:cxnLst>
                <a:cxn ang="0">
                  <a:pos x="1733" y="0"/>
                </a:cxn>
                <a:cxn ang="0">
                  <a:pos x="3628" y="0"/>
                </a:cxn>
                <a:cxn ang="0">
                  <a:pos x="3628" y="924"/>
                </a:cxn>
                <a:cxn ang="0">
                  <a:pos x="0" y="924"/>
                </a:cxn>
                <a:cxn ang="0">
                  <a:pos x="0" y="739"/>
                </a:cxn>
                <a:cxn ang="0">
                  <a:pos x="162" y="739"/>
                </a:cxn>
              </a:cxnLst>
              <a:rect l="0" t="0" r="r" b="b"/>
              <a:pathLst>
                <a:path w="3628" h="924">
                  <a:moveTo>
                    <a:pt x="1733" y="0"/>
                  </a:moveTo>
                  <a:lnTo>
                    <a:pt x="3628" y="0"/>
                  </a:lnTo>
                  <a:lnTo>
                    <a:pt x="3628" y="924"/>
                  </a:lnTo>
                  <a:lnTo>
                    <a:pt x="0" y="924"/>
                  </a:lnTo>
                  <a:lnTo>
                    <a:pt x="0" y="739"/>
                  </a:lnTo>
                  <a:lnTo>
                    <a:pt x="162" y="739"/>
                  </a:ln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Freeform 75"/>
            <p:cNvSpPr>
              <a:spLocks/>
            </p:cNvSpPr>
            <p:nvPr/>
          </p:nvSpPr>
          <p:spPr bwMode="auto">
            <a:xfrm>
              <a:off x="1826" y="3312"/>
              <a:ext cx="77" cy="78"/>
            </a:xfrm>
            <a:custGeom>
              <a:avLst/>
              <a:gdLst/>
              <a:ahLst/>
              <a:cxnLst>
                <a:cxn ang="0">
                  <a:pos x="164" y="82"/>
                </a:cxn>
                <a:cxn ang="0">
                  <a:pos x="0" y="16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64" y="82"/>
                </a:cxn>
              </a:cxnLst>
              <a:rect l="0" t="0" r="r" b="b"/>
              <a:pathLst>
                <a:path w="164" h="164">
                  <a:moveTo>
                    <a:pt x="164" y="82"/>
                  </a:moveTo>
                  <a:lnTo>
                    <a:pt x="0" y="164"/>
                  </a:lnTo>
                  <a:cubicBezTo>
                    <a:pt x="25" y="112"/>
                    <a:pt x="25" y="51"/>
                    <a:pt x="0" y="0"/>
                  </a:cubicBezTo>
                  <a:lnTo>
                    <a:pt x="0" y="0"/>
                  </a:lnTo>
                  <a:lnTo>
                    <a:pt x="164" y="8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2" name="Line 76"/>
            <p:cNvSpPr>
              <a:spLocks noChangeShapeType="1"/>
            </p:cNvSpPr>
            <p:nvPr/>
          </p:nvSpPr>
          <p:spPr bwMode="auto">
            <a:xfrm flipH="1">
              <a:off x="1003" y="2642"/>
              <a:ext cx="16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Freeform 77"/>
            <p:cNvSpPr>
              <a:spLocks/>
            </p:cNvSpPr>
            <p:nvPr/>
          </p:nvSpPr>
          <p:spPr bwMode="auto">
            <a:xfrm>
              <a:off x="944" y="2603"/>
              <a:ext cx="78" cy="77"/>
            </a:xfrm>
            <a:custGeom>
              <a:avLst/>
              <a:gdLst/>
              <a:ahLst/>
              <a:cxnLst>
                <a:cxn ang="0">
                  <a:pos x="0" y="82"/>
                </a:cxn>
                <a:cxn ang="0">
                  <a:pos x="164" y="0"/>
                </a:cxn>
                <a:cxn ang="0">
                  <a:pos x="164" y="164"/>
                </a:cxn>
                <a:cxn ang="0">
                  <a:pos x="164" y="164"/>
                </a:cxn>
                <a:cxn ang="0">
                  <a:pos x="0" y="82"/>
                </a:cxn>
              </a:cxnLst>
              <a:rect l="0" t="0" r="r" b="b"/>
              <a:pathLst>
                <a:path w="164" h="164">
                  <a:moveTo>
                    <a:pt x="0" y="82"/>
                  </a:moveTo>
                  <a:lnTo>
                    <a:pt x="164" y="0"/>
                  </a:lnTo>
                  <a:cubicBezTo>
                    <a:pt x="138" y="51"/>
                    <a:pt x="138" y="112"/>
                    <a:pt x="164" y="164"/>
                  </a:cubicBezTo>
                  <a:lnTo>
                    <a:pt x="164" y="164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Line 78"/>
            <p:cNvSpPr>
              <a:spLocks noChangeShapeType="1"/>
            </p:cNvSpPr>
            <p:nvPr/>
          </p:nvSpPr>
          <p:spPr bwMode="auto">
            <a:xfrm>
              <a:off x="586" y="2760"/>
              <a:ext cx="0" cy="148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5" name="Freeform 79"/>
            <p:cNvSpPr>
              <a:spLocks/>
            </p:cNvSpPr>
            <p:nvPr/>
          </p:nvSpPr>
          <p:spPr bwMode="auto">
            <a:xfrm>
              <a:off x="538" y="2884"/>
              <a:ext cx="97" cy="97"/>
            </a:xfrm>
            <a:custGeom>
              <a:avLst/>
              <a:gdLst/>
              <a:ahLst/>
              <a:cxnLst>
                <a:cxn ang="0">
                  <a:pos x="103" y="207"/>
                </a:cxn>
                <a:cxn ang="0">
                  <a:pos x="0" y="0"/>
                </a:cxn>
                <a:cxn ang="0">
                  <a:pos x="206" y="0"/>
                </a:cxn>
                <a:cxn ang="0">
                  <a:pos x="206" y="0"/>
                </a:cxn>
                <a:cxn ang="0">
                  <a:pos x="103" y="207"/>
                </a:cxn>
              </a:cxnLst>
              <a:rect l="0" t="0" r="r" b="b"/>
              <a:pathLst>
                <a:path w="206" h="207">
                  <a:moveTo>
                    <a:pt x="103" y="207"/>
                  </a:moveTo>
                  <a:lnTo>
                    <a:pt x="0" y="0"/>
                  </a:lnTo>
                  <a:cubicBezTo>
                    <a:pt x="65" y="33"/>
                    <a:pt x="141" y="33"/>
                    <a:pt x="206" y="0"/>
                  </a:cubicBezTo>
                  <a:lnTo>
                    <a:pt x="206" y="0"/>
                  </a:lnTo>
                  <a:lnTo>
                    <a:pt x="103" y="207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6" name="Freeform 80"/>
            <p:cNvSpPr>
              <a:spLocks/>
            </p:cNvSpPr>
            <p:nvPr/>
          </p:nvSpPr>
          <p:spPr bwMode="auto">
            <a:xfrm>
              <a:off x="856" y="2818"/>
              <a:ext cx="1047" cy="60"/>
            </a:xfrm>
            <a:custGeom>
              <a:avLst/>
              <a:gdLst/>
              <a:ahLst/>
              <a:cxnLst>
                <a:cxn ang="0">
                  <a:pos x="1047" y="60"/>
                </a:cxn>
                <a:cxn ang="0">
                  <a:pos x="0" y="60"/>
                </a:cxn>
                <a:cxn ang="0">
                  <a:pos x="0" y="0"/>
                </a:cxn>
              </a:cxnLst>
              <a:rect l="0" t="0" r="r" b="b"/>
              <a:pathLst>
                <a:path w="1047" h="60">
                  <a:moveTo>
                    <a:pt x="1047" y="60"/>
                  </a:moveTo>
                  <a:lnTo>
                    <a:pt x="0" y="60"/>
                  </a:lnTo>
                  <a:lnTo>
                    <a:pt x="0" y="0"/>
                  </a:ln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7" name="Freeform 81"/>
            <p:cNvSpPr>
              <a:spLocks/>
            </p:cNvSpPr>
            <p:nvPr/>
          </p:nvSpPr>
          <p:spPr bwMode="auto">
            <a:xfrm>
              <a:off x="817" y="2760"/>
              <a:ext cx="77" cy="77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164" y="164"/>
                </a:cxn>
                <a:cxn ang="0">
                  <a:pos x="0" y="164"/>
                </a:cxn>
                <a:cxn ang="0">
                  <a:pos x="0" y="164"/>
                </a:cxn>
                <a:cxn ang="0">
                  <a:pos x="82" y="0"/>
                </a:cxn>
              </a:cxnLst>
              <a:rect l="0" t="0" r="r" b="b"/>
              <a:pathLst>
                <a:path w="164" h="164">
                  <a:moveTo>
                    <a:pt x="82" y="0"/>
                  </a:moveTo>
                  <a:lnTo>
                    <a:pt x="164" y="164"/>
                  </a:lnTo>
                  <a:cubicBezTo>
                    <a:pt x="112" y="138"/>
                    <a:pt x="52" y="138"/>
                    <a:pt x="0" y="164"/>
                  </a:cubicBezTo>
                  <a:lnTo>
                    <a:pt x="0" y="164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8" name="Line 82"/>
            <p:cNvSpPr>
              <a:spLocks noChangeShapeType="1"/>
            </p:cNvSpPr>
            <p:nvPr/>
          </p:nvSpPr>
          <p:spPr bwMode="auto">
            <a:xfrm flipV="1">
              <a:off x="2980" y="2760"/>
              <a:ext cx="0" cy="148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9" name="Freeform 83"/>
            <p:cNvSpPr>
              <a:spLocks/>
            </p:cNvSpPr>
            <p:nvPr/>
          </p:nvSpPr>
          <p:spPr bwMode="auto">
            <a:xfrm>
              <a:off x="2931" y="2884"/>
              <a:ext cx="98" cy="97"/>
            </a:xfrm>
            <a:custGeom>
              <a:avLst/>
              <a:gdLst/>
              <a:ahLst/>
              <a:cxnLst>
                <a:cxn ang="0">
                  <a:pos x="104" y="207"/>
                </a:cxn>
                <a:cxn ang="0">
                  <a:pos x="0" y="0"/>
                </a:cxn>
                <a:cxn ang="0">
                  <a:pos x="207" y="0"/>
                </a:cxn>
                <a:cxn ang="0">
                  <a:pos x="207" y="0"/>
                </a:cxn>
                <a:cxn ang="0">
                  <a:pos x="104" y="207"/>
                </a:cxn>
              </a:cxnLst>
              <a:rect l="0" t="0" r="r" b="b"/>
              <a:pathLst>
                <a:path w="207" h="207">
                  <a:moveTo>
                    <a:pt x="104" y="207"/>
                  </a:moveTo>
                  <a:lnTo>
                    <a:pt x="0" y="0"/>
                  </a:lnTo>
                  <a:cubicBezTo>
                    <a:pt x="65" y="33"/>
                    <a:pt x="142" y="33"/>
                    <a:pt x="207" y="0"/>
                  </a:cubicBezTo>
                  <a:lnTo>
                    <a:pt x="207" y="0"/>
                  </a:lnTo>
                  <a:lnTo>
                    <a:pt x="104" y="207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0" name="Rectangle 84"/>
            <p:cNvSpPr>
              <a:spLocks noChangeArrowheads="1"/>
            </p:cNvSpPr>
            <p:nvPr/>
          </p:nvSpPr>
          <p:spPr bwMode="auto">
            <a:xfrm>
              <a:off x="2747" y="3386"/>
              <a:ext cx="550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</a:rPr>
                <a:t>Done (WID)</a:t>
              </a:r>
              <a:endParaRPr lang="en-US"/>
            </a:p>
          </p:txBody>
        </p:sp>
        <p:sp>
          <p:nvSpPr>
            <p:cNvPr id="101" name="Rectangle 85"/>
            <p:cNvSpPr>
              <a:spLocks noChangeArrowheads="1"/>
            </p:cNvSpPr>
            <p:nvPr/>
          </p:nvSpPr>
          <p:spPr bwMode="auto">
            <a:xfrm>
              <a:off x="1213" y="2751"/>
              <a:ext cx="451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</a:rPr>
                <a:t>Valid[1:N]</a:t>
              </a:r>
              <a:endParaRPr lang="en-US"/>
            </a:p>
          </p:txBody>
        </p:sp>
        <p:sp>
          <p:nvSpPr>
            <p:cNvPr id="102" name="Rectangle 86"/>
            <p:cNvSpPr>
              <a:spLocks noChangeArrowheads="1"/>
            </p:cNvSpPr>
            <p:nvPr/>
          </p:nvSpPr>
          <p:spPr bwMode="auto">
            <a:xfrm>
              <a:off x="1115" y="2471"/>
              <a:ext cx="834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</a:rPr>
                <a:t>Branch Target PC</a:t>
              </a:r>
              <a:endParaRPr lang="en-US"/>
            </a:p>
          </p:txBody>
        </p:sp>
        <p:sp>
          <p:nvSpPr>
            <p:cNvPr id="103" name="Line 87"/>
            <p:cNvSpPr>
              <a:spLocks noChangeShapeType="1"/>
            </p:cNvSpPr>
            <p:nvPr/>
          </p:nvSpPr>
          <p:spPr bwMode="auto">
            <a:xfrm>
              <a:off x="3472" y="2806"/>
              <a:ext cx="127" cy="102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4" name="Freeform 88"/>
            <p:cNvSpPr>
              <a:spLocks/>
            </p:cNvSpPr>
            <p:nvPr/>
          </p:nvSpPr>
          <p:spPr bwMode="auto">
            <a:xfrm>
              <a:off x="3415" y="2760"/>
              <a:ext cx="106" cy="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5" y="48"/>
                </a:cxn>
                <a:cxn ang="0">
                  <a:pos x="96" y="209"/>
                </a:cxn>
                <a:cxn ang="0">
                  <a:pos x="96" y="209"/>
                </a:cxn>
                <a:cxn ang="0">
                  <a:pos x="0" y="0"/>
                </a:cxn>
              </a:cxnLst>
              <a:rect l="0" t="0" r="r" b="b"/>
              <a:pathLst>
                <a:path w="225" h="209">
                  <a:moveTo>
                    <a:pt x="0" y="0"/>
                  </a:moveTo>
                  <a:lnTo>
                    <a:pt x="225" y="48"/>
                  </a:lnTo>
                  <a:cubicBezTo>
                    <a:pt x="159" y="79"/>
                    <a:pt x="111" y="138"/>
                    <a:pt x="96" y="209"/>
                  </a:cubicBezTo>
                  <a:lnTo>
                    <a:pt x="96" y="2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5" name="Rectangle 89"/>
            <p:cNvSpPr>
              <a:spLocks noChangeArrowheads="1"/>
            </p:cNvSpPr>
            <p:nvPr/>
          </p:nvSpPr>
          <p:spPr bwMode="auto">
            <a:xfrm>
              <a:off x="3549" y="2773"/>
              <a:ext cx="249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</a:rPr>
                <a:t>Pred.</a:t>
              </a:r>
              <a:endParaRPr lang="en-US"/>
            </a:p>
          </p:txBody>
        </p:sp>
        <p:sp>
          <p:nvSpPr>
            <p:cNvPr id="106" name="Line 90"/>
            <p:cNvSpPr>
              <a:spLocks noChangeShapeType="1"/>
            </p:cNvSpPr>
            <p:nvPr/>
          </p:nvSpPr>
          <p:spPr bwMode="auto">
            <a:xfrm>
              <a:off x="5074" y="2878"/>
              <a:ext cx="17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7" name="Freeform 91"/>
            <p:cNvSpPr>
              <a:spLocks/>
            </p:cNvSpPr>
            <p:nvPr/>
          </p:nvSpPr>
          <p:spPr bwMode="auto">
            <a:xfrm>
              <a:off x="5233" y="2839"/>
              <a:ext cx="77" cy="78"/>
            </a:xfrm>
            <a:custGeom>
              <a:avLst/>
              <a:gdLst/>
              <a:ahLst/>
              <a:cxnLst>
                <a:cxn ang="0">
                  <a:pos x="164" y="82"/>
                </a:cxn>
                <a:cxn ang="0">
                  <a:pos x="0" y="16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64" y="82"/>
                </a:cxn>
              </a:cxnLst>
              <a:rect l="0" t="0" r="r" b="b"/>
              <a:pathLst>
                <a:path w="164" h="164">
                  <a:moveTo>
                    <a:pt x="164" y="82"/>
                  </a:moveTo>
                  <a:lnTo>
                    <a:pt x="0" y="164"/>
                  </a:lnTo>
                  <a:cubicBezTo>
                    <a:pt x="26" y="112"/>
                    <a:pt x="26" y="52"/>
                    <a:pt x="0" y="0"/>
                  </a:cubicBezTo>
                  <a:lnTo>
                    <a:pt x="0" y="0"/>
                  </a:lnTo>
                  <a:lnTo>
                    <a:pt x="164" y="8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8" name="Line 92"/>
            <p:cNvSpPr>
              <a:spLocks noChangeShapeType="1"/>
            </p:cNvSpPr>
            <p:nvPr/>
          </p:nvSpPr>
          <p:spPr bwMode="auto">
            <a:xfrm>
              <a:off x="5074" y="3319"/>
              <a:ext cx="177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9" name="Freeform 93"/>
            <p:cNvSpPr>
              <a:spLocks/>
            </p:cNvSpPr>
            <p:nvPr/>
          </p:nvSpPr>
          <p:spPr bwMode="auto">
            <a:xfrm>
              <a:off x="5233" y="3282"/>
              <a:ext cx="77" cy="77"/>
            </a:xfrm>
            <a:custGeom>
              <a:avLst/>
              <a:gdLst/>
              <a:ahLst/>
              <a:cxnLst>
                <a:cxn ang="0">
                  <a:pos x="164" y="83"/>
                </a:cxn>
                <a:cxn ang="0">
                  <a:pos x="0" y="164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64" y="83"/>
                </a:cxn>
              </a:cxnLst>
              <a:rect l="0" t="0" r="r" b="b"/>
              <a:pathLst>
                <a:path w="164" h="164">
                  <a:moveTo>
                    <a:pt x="164" y="83"/>
                  </a:moveTo>
                  <a:lnTo>
                    <a:pt x="0" y="164"/>
                  </a:lnTo>
                  <a:cubicBezTo>
                    <a:pt x="26" y="112"/>
                    <a:pt x="26" y="52"/>
                    <a:pt x="1" y="0"/>
                  </a:cubicBezTo>
                  <a:lnTo>
                    <a:pt x="1" y="0"/>
                  </a:lnTo>
                  <a:lnTo>
                    <a:pt x="164" y="8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0" name="Rectangle 94"/>
            <p:cNvSpPr>
              <a:spLocks noChangeArrowheads="1"/>
            </p:cNvSpPr>
            <p:nvPr/>
          </p:nvSpPr>
          <p:spPr bwMode="auto">
            <a:xfrm>
              <a:off x="3020" y="2758"/>
              <a:ext cx="283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</a:rPr>
                <a:t>Active</a:t>
              </a:r>
              <a:endParaRPr lang="en-US"/>
            </a:p>
          </p:txBody>
        </p:sp>
        <p:sp>
          <p:nvSpPr>
            <p:cNvPr id="111" name="Rectangle 95"/>
            <p:cNvSpPr>
              <a:spLocks noChangeArrowheads="1"/>
            </p:cNvSpPr>
            <p:nvPr/>
          </p:nvSpPr>
          <p:spPr bwMode="auto">
            <a:xfrm>
              <a:off x="3035" y="2841"/>
              <a:ext cx="249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</a:rPr>
                <a:t>Mask</a:t>
              </a:r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1600200" y="3352800"/>
            <a:ext cx="6324600" cy="2133600"/>
            <a:chOff x="1295400" y="2438400"/>
            <a:chExt cx="6324600" cy="259080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1295400" y="2438400"/>
              <a:ext cx="0" cy="2590800"/>
            </a:xfrm>
            <a:prstGeom prst="line">
              <a:avLst/>
            </a:prstGeom>
            <a:ln w="28575">
              <a:solidFill>
                <a:srgbClr val="0070C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181600" y="2438400"/>
              <a:ext cx="0" cy="2590800"/>
            </a:xfrm>
            <a:prstGeom prst="line">
              <a:avLst/>
            </a:prstGeom>
            <a:ln w="28575">
              <a:solidFill>
                <a:srgbClr val="0070C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6400800" y="2438400"/>
              <a:ext cx="0" cy="2590800"/>
            </a:xfrm>
            <a:prstGeom prst="line">
              <a:avLst/>
            </a:prstGeom>
            <a:ln w="28575">
              <a:solidFill>
                <a:srgbClr val="0070C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7620000" y="2438400"/>
              <a:ext cx="0" cy="2590800"/>
            </a:xfrm>
            <a:prstGeom prst="line">
              <a:avLst/>
            </a:prstGeom>
            <a:ln w="28575">
              <a:solidFill>
                <a:srgbClr val="0070C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4" name="Rectangle 113"/>
          <p:cNvSpPr/>
          <p:nvPr/>
        </p:nvSpPr>
        <p:spPr>
          <a:xfrm>
            <a:off x="7848600" y="3352800"/>
            <a:ext cx="152400" cy="213360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5" name="Rectangle 114"/>
          <p:cNvSpPr/>
          <p:nvPr/>
        </p:nvSpPr>
        <p:spPr>
          <a:xfrm>
            <a:off x="6629400" y="3352800"/>
            <a:ext cx="152400" cy="213360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6" name="Rectangle 115"/>
          <p:cNvSpPr/>
          <p:nvPr/>
        </p:nvSpPr>
        <p:spPr>
          <a:xfrm>
            <a:off x="5410200" y="3352800"/>
            <a:ext cx="152400" cy="213360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7" name="Rectangle 116"/>
          <p:cNvSpPr/>
          <p:nvPr/>
        </p:nvSpPr>
        <p:spPr>
          <a:xfrm>
            <a:off x="2895600" y="3733800"/>
            <a:ext cx="152400" cy="8382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8" name="Rectangle 117"/>
          <p:cNvSpPr/>
          <p:nvPr/>
        </p:nvSpPr>
        <p:spPr>
          <a:xfrm>
            <a:off x="1524000" y="3352800"/>
            <a:ext cx="152400" cy="2133600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9" name="Rectangle 118"/>
          <p:cNvSpPr/>
          <p:nvPr/>
        </p:nvSpPr>
        <p:spPr>
          <a:xfrm>
            <a:off x="4648200" y="5867400"/>
            <a:ext cx="2895600" cy="60960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b="1" dirty="0" err="1" smtClean="0"/>
              <a:t>warp_inst_t</a:t>
            </a:r>
            <a:r>
              <a:rPr lang="en-CA" b="1" dirty="0" smtClean="0"/>
              <a:t> </a:t>
            </a:r>
          </a:p>
          <a:p>
            <a:pPr algn="ctr">
              <a:defRPr/>
            </a:pPr>
            <a:r>
              <a:rPr lang="en-CA" b="1" dirty="0" smtClean="0"/>
              <a:t>(grouped in </a:t>
            </a:r>
            <a:r>
              <a:rPr lang="en-CA" b="1" dirty="0" err="1" smtClean="0"/>
              <a:t>register_set</a:t>
            </a:r>
            <a:r>
              <a:rPr lang="en-CA" b="1" dirty="0" smtClean="0"/>
              <a:t>)</a:t>
            </a:r>
            <a:endParaRPr lang="en-CA" b="1" dirty="0"/>
          </a:p>
        </p:txBody>
      </p:sp>
      <p:cxnSp>
        <p:nvCxnSpPr>
          <p:cNvPr id="123" name="Straight Connector 122"/>
          <p:cNvCxnSpPr>
            <a:stCxn id="116" idx="2"/>
            <a:endCxn id="119" idx="0"/>
          </p:cNvCxnSpPr>
          <p:nvPr/>
        </p:nvCxnSpPr>
        <p:spPr>
          <a:xfrm>
            <a:off x="5486400" y="5486400"/>
            <a:ext cx="609600" cy="38100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115" idx="2"/>
            <a:endCxn id="119" idx="0"/>
          </p:cNvCxnSpPr>
          <p:nvPr/>
        </p:nvCxnSpPr>
        <p:spPr>
          <a:xfrm flipH="1">
            <a:off x="6096000" y="5486400"/>
            <a:ext cx="609600" cy="38100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stCxn id="114" idx="2"/>
            <a:endCxn id="119" idx="0"/>
          </p:cNvCxnSpPr>
          <p:nvPr/>
        </p:nvCxnSpPr>
        <p:spPr>
          <a:xfrm flipH="1">
            <a:off x="6096000" y="5486400"/>
            <a:ext cx="1828800" cy="38100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Rectangle 127"/>
          <p:cNvSpPr/>
          <p:nvPr/>
        </p:nvSpPr>
        <p:spPr>
          <a:xfrm>
            <a:off x="685800" y="5791200"/>
            <a:ext cx="1828800" cy="457200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b="1" dirty="0" err="1" smtClean="0"/>
              <a:t>ifetch_buffer_t</a:t>
            </a:r>
            <a:endParaRPr lang="en-CA" b="1" dirty="0"/>
          </a:p>
        </p:txBody>
      </p:sp>
      <p:cxnSp>
        <p:nvCxnSpPr>
          <p:cNvPr id="130" name="Straight Connector 129"/>
          <p:cNvCxnSpPr>
            <a:stCxn id="118" idx="2"/>
            <a:endCxn id="128" idx="0"/>
          </p:cNvCxnSpPr>
          <p:nvPr/>
        </p:nvCxnSpPr>
        <p:spPr>
          <a:xfrm>
            <a:off x="1600200" y="5486400"/>
            <a:ext cx="0" cy="304800"/>
          </a:xfrm>
          <a:prstGeom prst="line">
            <a:avLst/>
          </a:prstGeom>
          <a:ln w="28575">
            <a:solidFill>
              <a:schemeClr val="accent1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3" name="Group 142"/>
          <p:cNvGrpSpPr/>
          <p:nvPr/>
        </p:nvGrpSpPr>
        <p:grpSpPr>
          <a:xfrm>
            <a:off x="914400" y="1676400"/>
            <a:ext cx="3352800" cy="1371600"/>
            <a:chOff x="2286000" y="1752600"/>
            <a:chExt cx="3352800" cy="137160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grpSpPr>
        <p:sp>
          <p:nvSpPr>
            <p:cNvPr id="133" name="Rectangle 132"/>
            <p:cNvSpPr/>
            <p:nvPr/>
          </p:nvSpPr>
          <p:spPr>
            <a:xfrm>
              <a:off x="2286000" y="1752600"/>
              <a:ext cx="3352800" cy="13716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>
                <a:defRPr/>
              </a:pPr>
              <a:r>
                <a:rPr lang="en-CA" b="1" dirty="0" err="1" smtClean="0">
                  <a:solidFill>
                    <a:srgbClr val="663300"/>
                  </a:solidFill>
                </a:rPr>
                <a:t>shd_warp_t</a:t>
              </a:r>
              <a:endParaRPr lang="en-CA" b="1" dirty="0" smtClean="0">
                <a:solidFill>
                  <a:srgbClr val="663300"/>
                </a:solidFill>
              </a:endParaRPr>
            </a:p>
            <a:p>
              <a:pPr>
                <a:buFont typeface="Arial" pitchFamily="34" charset="0"/>
                <a:buChar char="•"/>
                <a:defRPr/>
              </a:pPr>
              <a:r>
                <a:rPr lang="en-CA" b="1" dirty="0" smtClean="0">
                  <a:solidFill>
                    <a:srgbClr val="663300"/>
                  </a:solidFill>
                </a:rPr>
                <a:t> Timing state of a warp</a:t>
              </a:r>
            </a:p>
            <a:p>
              <a:pPr>
                <a:buFont typeface="Arial" pitchFamily="34" charset="0"/>
                <a:buChar char="•"/>
                <a:defRPr/>
              </a:pPr>
              <a:r>
                <a:rPr lang="en-CA" b="1" dirty="0" smtClean="0">
                  <a:solidFill>
                    <a:srgbClr val="663300"/>
                  </a:solidFill>
                </a:rPr>
                <a:t> I-Buffer Entry for each warp</a:t>
              </a:r>
            </a:p>
            <a:p>
              <a:pPr>
                <a:buFont typeface="Arial" pitchFamily="34" charset="0"/>
                <a:buChar char="•"/>
                <a:defRPr/>
              </a:pPr>
              <a:endParaRPr lang="en-CA" b="1" dirty="0">
                <a:solidFill>
                  <a:srgbClr val="663300"/>
                </a:solidFill>
              </a:endParaRPr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2819400" y="2667000"/>
              <a:ext cx="1676400" cy="3048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b="1" dirty="0"/>
                <a:t>warp_inst_t</a:t>
              </a: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4572000" y="2667000"/>
              <a:ext cx="381000" cy="3048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b="1" dirty="0" smtClean="0"/>
                <a:t>v</a:t>
              </a:r>
              <a:endParaRPr lang="en-CA" b="1" dirty="0"/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838200" y="1752600"/>
            <a:ext cx="3352800" cy="1371600"/>
            <a:chOff x="2057400" y="1752600"/>
            <a:chExt cx="3352800" cy="137160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grpSpPr>
        <p:sp>
          <p:nvSpPr>
            <p:cNvPr id="145" name="Rectangle 144"/>
            <p:cNvSpPr/>
            <p:nvPr/>
          </p:nvSpPr>
          <p:spPr>
            <a:xfrm>
              <a:off x="2057400" y="1752600"/>
              <a:ext cx="3352800" cy="13716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>
                <a:defRPr/>
              </a:pPr>
              <a:r>
                <a:rPr lang="en-CA" b="1" dirty="0" err="1" smtClean="0">
                  <a:solidFill>
                    <a:srgbClr val="663300"/>
                  </a:solidFill>
                </a:rPr>
                <a:t>shd_warp_t</a:t>
              </a:r>
              <a:endParaRPr lang="en-CA" b="1" dirty="0" smtClean="0">
                <a:solidFill>
                  <a:srgbClr val="663300"/>
                </a:solidFill>
              </a:endParaRPr>
            </a:p>
            <a:p>
              <a:pPr>
                <a:buFont typeface="Arial" pitchFamily="34" charset="0"/>
                <a:buChar char="•"/>
                <a:defRPr/>
              </a:pPr>
              <a:r>
                <a:rPr lang="en-CA" b="1" dirty="0" smtClean="0">
                  <a:solidFill>
                    <a:srgbClr val="663300"/>
                  </a:solidFill>
                </a:rPr>
                <a:t> Timing state of a warp</a:t>
              </a:r>
            </a:p>
            <a:p>
              <a:pPr>
                <a:buFont typeface="Arial" pitchFamily="34" charset="0"/>
                <a:buChar char="•"/>
                <a:defRPr/>
              </a:pPr>
              <a:r>
                <a:rPr lang="en-CA" b="1" dirty="0" smtClean="0">
                  <a:solidFill>
                    <a:srgbClr val="663300"/>
                  </a:solidFill>
                </a:rPr>
                <a:t> I-Buffer Entry for each warp</a:t>
              </a:r>
            </a:p>
            <a:p>
              <a:pPr>
                <a:buFont typeface="Arial" pitchFamily="34" charset="0"/>
                <a:buChar char="•"/>
                <a:defRPr/>
              </a:pPr>
              <a:endParaRPr lang="en-CA" b="1" dirty="0">
                <a:solidFill>
                  <a:srgbClr val="663300"/>
                </a:solidFill>
              </a:endParaRP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2819400" y="2667000"/>
              <a:ext cx="1676400" cy="3048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b="1" dirty="0"/>
                <a:t>warp_inst_t</a:t>
              </a: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4572000" y="2667000"/>
              <a:ext cx="381000" cy="3048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b="1" dirty="0" smtClean="0"/>
                <a:t>v</a:t>
              </a:r>
              <a:endParaRPr lang="en-CA" b="1" dirty="0"/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762000" y="1828800"/>
            <a:ext cx="3352800" cy="1371600"/>
            <a:chOff x="2286000" y="1752600"/>
            <a:chExt cx="3352800" cy="137160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grpSpPr>
        <p:sp>
          <p:nvSpPr>
            <p:cNvPr id="149" name="Rectangle 148"/>
            <p:cNvSpPr/>
            <p:nvPr/>
          </p:nvSpPr>
          <p:spPr>
            <a:xfrm>
              <a:off x="2286000" y="1752600"/>
              <a:ext cx="3352800" cy="13716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>
                <a:defRPr/>
              </a:pPr>
              <a:r>
                <a:rPr lang="en-CA" b="1" dirty="0" err="1" smtClean="0">
                  <a:solidFill>
                    <a:srgbClr val="663300"/>
                  </a:solidFill>
                </a:rPr>
                <a:t>shd_warp_t</a:t>
              </a:r>
              <a:endParaRPr lang="en-CA" b="1" dirty="0" smtClean="0">
                <a:solidFill>
                  <a:srgbClr val="663300"/>
                </a:solidFill>
              </a:endParaRPr>
            </a:p>
            <a:p>
              <a:pPr>
                <a:buFont typeface="Arial" pitchFamily="34" charset="0"/>
                <a:buChar char="•"/>
                <a:defRPr/>
              </a:pPr>
              <a:r>
                <a:rPr lang="en-CA" b="1" dirty="0" smtClean="0">
                  <a:solidFill>
                    <a:srgbClr val="663300"/>
                  </a:solidFill>
                </a:rPr>
                <a:t> Timing state of a warp</a:t>
              </a:r>
            </a:p>
            <a:p>
              <a:pPr>
                <a:buFont typeface="Arial" pitchFamily="34" charset="0"/>
                <a:buChar char="•"/>
                <a:defRPr/>
              </a:pPr>
              <a:r>
                <a:rPr lang="en-CA" b="1" dirty="0" smtClean="0">
                  <a:solidFill>
                    <a:srgbClr val="663300"/>
                  </a:solidFill>
                </a:rPr>
                <a:t> I-Buffer Entries for warp</a:t>
              </a:r>
            </a:p>
            <a:p>
              <a:pPr>
                <a:buFont typeface="Arial" pitchFamily="34" charset="0"/>
                <a:buChar char="•"/>
                <a:defRPr/>
              </a:pPr>
              <a:endParaRPr lang="en-CA" b="1" dirty="0">
                <a:solidFill>
                  <a:srgbClr val="663300"/>
                </a:solidFill>
              </a:endParaRPr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2819400" y="2667000"/>
              <a:ext cx="1676400" cy="3048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b="1" dirty="0"/>
                <a:t>warp_inst_t</a:t>
              </a:r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4572000" y="2667000"/>
              <a:ext cx="381000" cy="3048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b="1" dirty="0" smtClean="0"/>
                <a:t>v</a:t>
              </a:r>
              <a:endParaRPr lang="en-CA" b="1" dirty="0"/>
            </a:p>
          </p:txBody>
        </p:sp>
      </p:grpSp>
      <p:grpSp>
        <p:nvGrpSpPr>
          <p:cNvPr id="166" name="Group 165"/>
          <p:cNvGrpSpPr/>
          <p:nvPr/>
        </p:nvGrpSpPr>
        <p:grpSpPr>
          <a:xfrm>
            <a:off x="5105400" y="1752600"/>
            <a:ext cx="3276600" cy="1524000"/>
            <a:chOff x="5105400" y="1676400"/>
            <a:chExt cx="3276600" cy="1524000"/>
          </a:xfrm>
        </p:grpSpPr>
        <p:grpSp>
          <p:nvGrpSpPr>
            <p:cNvPr id="161" name="Group 160"/>
            <p:cNvGrpSpPr/>
            <p:nvPr/>
          </p:nvGrpSpPr>
          <p:grpSpPr>
            <a:xfrm>
              <a:off x="5715000" y="2438400"/>
              <a:ext cx="2514600" cy="685800"/>
              <a:chOff x="5715000" y="2286000"/>
              <a:chExt cx="2514600" cy="685800"/>
            </a:xfrm>
          </p:grpSpPr>
          <p:sp>
            <p:nvSpPr>
              <p:cNvPr id="155" name="Rectangle 20"/>
              <p:cNvSpPr>
                <a:spLocks noChangeArrowheads="1"/>
              </p:cNvSpPr>
              <p:nvPr/>
            </p:nvSpPr>
            <p:spPr bwMode="auto">
              <a:xfrm>
                <a:off x="6019800" y="2286000"/>
                <a:ext cx="2209800" cy="381000"/>
              </a:xfrm>
              <a:prstGeom prst="rect">
                <a:avLst/>
              </a:prstGeom>
              <a:solidFill>
                <a:srgbClr val="CCECFF"/>
              </a:solidFill>
              <a:ln w="9525">
                <a:solidFill>
                  <a:schemeClr val="accent2">
                    <a:lumMod val="75000"/>
                  </a:schemeClr>
                </a:solidFill>
                <a:miter lim="800000"/>
                <a:headEnd/>
                <a:tailEnd/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txBody>
              <a:bodyPr wrap="none"/>
              <a:lstStyle/>
              <a:p>
                <a:r>
                  <a:rPr lang="en-US" b="1"/>
                  <a:t>ptx_thread_info</a:t>
                </a:r>
              </a:p>
            </p:txBody>
          </p:sp>
          <p:sp>
            <p:nvSpPr>
              <p:cNvPr id="156" name="Rectangle 20"/>
              <p:cNvSpPr>
                <a:spLocks noChangeArrowheads="1"/>
              </p:cNvSpPr>
              <p:nvPr/>
            </p:nvSpPr>
            <p:spPr bwMode="auto">
              <a:xfrm>
                <a:off x="5943600" y="2362200"/>
                <a:ext cx="2209800" cy="381000"/>
              </a:xfrm>
              <a:prstGeom prst="rect">
                <a:avLst/>
              </a:prstGeom>
              <a:solidFill>
                <a:srgbClr val="CCECFF"/>
              </a:solidFill>
              <a:ln w="9525">
                <a:solidFill>
                  <a:schemeClr val="accent2">
                    <a:lumMod val="75000"/>
                  </a:schemeClr>
                </a:solidFill>
                <a:miter lim="800000"/>
                <a:headEnd/>
                <a:tailEnd/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txBody>
              <a:bodyPr wrap="none"/>
              <a:lstStyle/>
              <a:p>
                <a:r>
                  <a:rPr lang="en-US" b="1"/>
                  <a:t>ptx_thread_info</a:t>
                </a:r>
              </a:p>
            </p:txBody>
          </p:sp>
          <p:sp>
            <p:nvSpPr>
              <p:cNvPr id="157" name="Rectangle 20"/>
              <p:cNvSpPr>
                <a:spLocks noChangeArrowheads="1"/>
              </p:cNvSpPr>
              <p:nvPr/>
            </p:nvSpPr>
            <p:spPr bwMode="auto">
              <a:xfrm>
                <a:off x="5867400" y="2438400"/>
                <a:ext cx="2209800" cy="381000"/>
              </a:xfrm>
              <a:prstGeom prst="rect">
                <a:avLst/>
              </a:prstGeom>
              <a:solidFill>
                <a:srgbClr val="CCECFF"/>
              </a:solidFill>
              <a:ln w="9525">
                <a:solidFill>
                  <a:schemeClr val="accent2">
                    <a:lumMod val="75000"/>
                  </a:schemeClr>
                </a:solidFill>
                <a:miter lim="800000"/>
                <a:headEnd/>
                <a:tailEnd/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txBody>
              <a:bodyPr wrap="none"/>
              <a:lstStyle/>
              <a:p>
                <a:r>
                  <a:rPr lang="en-US" b="1"/>
                  <a:t>ptx_thread_info</a:t>
                </a:r>
              </a:p>
            </p:txBody>
          </p:sp>
          <p:sp>
            <p:nvSpPr>
              <p:cNvPr id="158" name="Rectangle 20"/>
              <p:cNvSpPr>
                <a:spLocks noChangeArrowheads="1"/>
              </p:cNvSpPr>
              <p:nvPr/>
            </p:nvSpPr>
            <p:spPr bwMode="auto">
              <a:xfrm>
                <a:off x="5791200" y="2514600"/>
                <a:ext cx="2209800" cy="381000"/>
              </a:xfrm>
              <a:prstGeom prst="rect">
                <a:avLst/>
              </a:prstGeom>
              <a:solidFill>
                <a:srgbClr val="CCECFF"/>
              </a:solidFill>
              <a:ln w="9525">
                <a:solidFill>
                  <a:schemeClr val="accent2">
                    <a:lumMod val="75000"/>
                  </a:schemeClr>
                </a:solidFill>
                <a:miter lim="800000"/>
                <a:headEnd/>
                <a:tailEnd/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txBody>
              <a:bodyPr wrap="none"/>
              <a:lstStyle/>
              <a:p>
                <a:r>
                  <a:rPr lang="en-US" b="1"/>
                  <a:t>ptx_thread_info</a:t>
                </a:r>
              </a:p>
            </p:txBody>
          </p:sp>
          <p:sp>
            <p:nvSpPr>
              <p:cNvPr id="159" name="Rectangle 20"/>
              <p:cNvSpPr>
                <a:spLocks noChangeArrowheads="1"/>
              </p:cNvSpPr>
              <p:nvPr/>
            </p:nvSpPr>
            <p:spPr bwMode="auto">
              <a:xfrm>
                <a:off x="5715000" y="2590800"/>
                <a:ext cx="2209800" cy="381000"/>
              </a:xfrm>
              <a:prstGeom prst="rect">
                <a:avLst/>
              </a:prstGeom>
              <a:solidFill>
                <a:srgbClr val="CCECFF"/>
              </a:solidFill>
              <a:ln w="9525">
                <a:solidFill>
                  <a:schemeClr val="accent2">
                    <a:lumMod val="75000"/>
                  </a:schemeClr>
                </a:solidFill>
                <a:miter lim="800000"/>
                <a:headEnd/>
                <a:tailEnd/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txBody>
              <a:bodyPr wrap="none"/>
              <a:lstStyle/>
              <a:p>
                <a:r>
                  <a:rPr lang="en-US" b="1"/>
                  <a:t>ptx_thread_info</a:t>
                </a:r>
              </a:p>
            </p:txBody>
          </p:sp>
        </p:grpSp>
        <p:sp>
          <p:nvSpPr>
            <p:cNvPr id="162" name="Rectangle 41"/>
            <p:cNvSpPr>
              <a:spLocks noChangeArrowheads="1"/>
            </p:cNvSpPr>
            <p:nvPr/>
          </p:nvSpPr>
          <p:spPr bwMode="auto">
            <a:xfrm>
              <a:off x="6553200" y="1828800"/>
              <a:ext cx="1447800" cy="304800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pPr algn="ctr"/>
              <a:r>
                <a:rPr lang="en-US" b="1" dirty="0"/>
                <a:t>SIMT </a:t>
              </a:r>
              <a:r>
                <a:rPr lang="en-US" b="1" dirty="0" smtClean="0"/>
                <a:t>Stack</a:t>
              </a:r>
              <a:endParaRPr lang="en-US" b="1" dirty="0"/>
            </a:p>
          </p:txBody>
        </p:sp>
        <p:sp>
          <p:nvSpPr>
            <p:cNvPr id="163" name="Rectangle 41"/>
            <p:cNvSpPr>
              <a:spLocks noChangeArrowheads="1"/>
            </p:cNvSpPr>
            <p:nvPr/>
          </p:nvSpPr>
          <p:spPr bwMode="auto">
            <a:xfrm>
              <a:off x="6477000" y="1905000"/>
              <a:ext cx="1447800" cy="304800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pPr algn="ctr"/>
              <a:r>
                <a:rPr lang="en-US" b="1" dirty="0"/>
                <a:t>SIMT </a:t>
              </a:r>
              <a:r>
                <a:rPr lang="en-US" b="1" dirty="0" smtClean="0"/>
                <a:t>Stack</a:t>
              </a:r>
              <a:endParaRPr lang="en-US" b="1" dirty="0"/>
            </a:p>
          </p:txBody>
        </p:sp>
        <p:sp>
          <p:nvSpPr>
            <p:cNvPr id="164" name="Rectangle 41"/>
            <p:cNvSpPr>
              <a:spLocks noChangeArrowheads="1"/>
            </p:cNvSpPr>
            <p:nvPr/>
          </p:nvSpPr>
          <p:spPr bwMode="auto">
            <a:xfrm>
              <a:off x="6400800" y="1981200"/>
              <a:ext cx="1447800" cy="304800"/>
            </a:xfrm>
            <a:prstGeom prst="rect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pPr algn="ctr"/>
              <a:r>
                <a:rPr lang="en-US" b="1" dirty="0"/>
                <a:t>SIMT </a:t>
              </a:r>
              <a:r>
                <a:rPr lang="en-US" b="1" dirty="0" smtClean="0"/>
                <a:t>Stack</a:t>
              </a:r>
              <a:endParaRPr lang="en-US" b="1" dirty="0"/>
            </a:p>
          </p:txBody>
        </p:sp>
        <p:sp>
          <p:nvSpPr>
            <p:cNvPr id="165" name="Rounded Rectangle 164"/>
            <p:cNvSpPr/>
            <p:nvPr/>
          </p:nvSpPr>
          <p:spPr>
            <a:xfrm>
              <a:off x="5105400" y="1676400"/>
              <a:ext cx="3276600" cy="1524000"/>
            </a:xfrm>
            <a:prstGeom prst="roundRect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CA" sz="2000" b="1" dirty="0" err="1" smtClean="0">
                  <a:solidFill>
                    <a:schemeClr val="tx1"/>
                  </a:solidFill>
                </a:rPr>
                <a:t>core_t</a:t>
              </a:r>
              <a:endParaRPr lang="en-CA" sz="20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68" name="Straight Connector 167"/>
          <p:cNvCxnSpPr>
            <a:stCxn id="149" idx="2"/>
            <a:endCxn id="117" idx="0"/>
          </p:cNvCxnSpPr>
          <p:nvPr/>
        </p:nvCxnSpPr>
        <p:spPr>
          <a:xfrm>
            <a:off x="2438400" y="3200400"/>
            <a:ext cx="533400" cy="533400"/>
          </a:xfrm>
          <a:prstGeom prst="line">
            <a:avLst/>
          </a:prstGeom>
          <a:ln w="3810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Slide Number Placeholder 1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Why should you learn about functional simulation?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As researchers, we are interested in enhancing GPUs for future workloads.</a:t>
            </a:r>
          </a:p>
          <a:p>
            <a:pPr lvl="1"/>
            <a:r>
              <a:rPr lang="en-CA" dirty="0" smtClean="0"/>
              <a:t>Some of them will not work on GPGPU-</a:t>
            </a:r>
            <a:r>
              <a:rPr lang="en-CA" dirty="0" err="1" smtClean="0"/>
              <a:t>Sim</a:t>
            </a:r>
            <a:r>
              <a:rPr lang="en-CA" dirty="0" smtClean="0"/>
              <a:t> out-of-the-box.</a:t>
            </a:r>
          </a:p>
          <a:p>
            <a:r>
              <a:rPr lang="en-CA" dirty="0" smtClean="0"/>
              <a:t>At some point, you will need to extend the function simulator in GPGPU-</a:t>
            </a:r>
            <a:r>
              <a:rPr lang="en-CA" dirty="0" err="1" smtClean="0"/>
              <a:t>Sim</a:t>
            </a:r>
            <a:r>
              <a:rPr lang="en-CA" dirty="0" smtClean="0"/>
              <a:t> to run your research workloads. </a:t>
            </a:r>
          </a:p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5AB7774A-6960-40D1-BC05-05366E169F0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Warp Instruction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876800"/>
          </a:xfrm>
        </p:spPr>
        <p:txBody>
          <a:bodyPr vert="horz">
            <a:normAutofit fontScale="77500" lnSpcReduction="20000"/>
          </a:bodyPr>
          <a:lstStyle/>
          <a:p>
            <a:pPr eaLnBrk="1" hangingPunct="1">
              <a:buNone/>
              <a:defRPr/>
            </a:pPr>
            <a:r>
              <a:rPr lang="en-CA" b="1" dirty="0" smtClean="0"/>
              <a:t>warp_inst_t</a:t>
            </a:r>
          </a:p>
          <a:p>
            <a:pPr eaLnBrk="1" hangingPunct="1">
              <a:defRPr/>
            </a:pPr>
            <a:r>
              <a:rPr lang="en-CA" dirty="0" smtClean="0"/>
              <a:t>A dynamic “SIMD” instruction executed by a warp</a:t>
            </a:r>
          </a:p>
          <a:p>
            <a:pPr eaLnBrk="1" hangingPunct="1">
              <a:defRPr/>
            </a:pPr>
            <a:r>
              <a:rPr lang="en-CA" dirty="0" smtClean="0"/>
              <a:t>Pipeline Register</a:t>
            </a:r>
          </a:p>
          <a:p>
            <a:pPr lvl="1" eaLnBrk="1" hangingPunct="1">
              <a:defRPr/>
            </a:pPr>
            <a:endParaRPr lang="en-CA" dirty="0" smtClean="0"/>
          </a:p>
          <a:p>
            <a:pPr lvl="1" eaLnBrk="1" hangingPunct="1">
              <a:defRPr/>
            </a:pPr>
            <a:endParaRPr lang="en-CA" dirty="0" smtClean="0"/>
          </a:p>
          <a:p>
            <a:pPr lvl="1" eaLnBrk="1" hangingPunct="1">
              <a:defRPr/>
            </a:pPr>
            <a:endParaRPr lang="en-CA" dirty="0" smtClean="0"/>
          </a:p>
          <a:p>
            <a:pPr lvl="1" eaLnBrk="1" hangingPunct="1">
              <a:defRPr/>
            </a:pPr>
            <a:endParaRPr lang="en-CA" dirty="0" smtClean="0"/>
          </a:p>
          <a:p>
            <a:pPr eaLnBrk="1" hangingPunct="1">
              <a:defRPr/>
            </a:pPr>
            <a:endParaRPr lang="en-CA" dirty="0" smtClean="0"/>
          </a:p>
          <a:p>
            <a:pPr eaLnBrk="1" hangingPunct="1">
              <a:defRPr/>
            </a:pPr>
            <a:r>
              <a:rPr lang="en-CA" dirty="0" smtClean="0"/>
              <a:t>Implements access coalescing logic</a:t>
            </a:r>
          </a:p>
          <a:p>
            <a:pPr lvl="1" eaLnBrk="1" hangingPunct="1">
              <a:defRPr/>
            </a:pPr>
            <a:r>
              <a:rPr lang="en-CA" dirty="0" smtClean="0"/>
              <a:t>Groups individual accesses from threads into wider/bank-conflict-free accesses </a:t>
            </a:r>
          </a:p>
          <a:p>
            <a:pPr lvl="1" eaLnBrk="1" hangingPunct="1">
              <a:defRPr/>
            </a:pPr>
            <a:r>
              <a:rPr lang="en-CA" dirty="0" smtClean="0"/>
              <a:t>Per-thread info </a:t>
            </a:r>
            <a:r>
              <a:rPr lang="en-CA" dirty="0" smtClean="0">
                <a:sym typeface="Wingdings" pitchFamily="2" charset="2"/>
              </a:rPr>
              <a:t> mem_access_t</a:t>
            </a:r>
            <a:endParaRPr lang="en-CA" dirty="0" smtClean="0"/>
          </a:p>
          <a:p>
            <a:pPr lvl="1" eaLnBrk="1" hangingPunct="1">
              <a:defRPr/>
            </a:pPr>
            <a:r>
              <a:rPr lang="en-CA" dirty="0" smtClean="0"/>
              <a:t>See warp_inst_t::</a:t>
            </a:r>
            <a:r>
              <a:rPr lang="en-CA" dirty="0" err="1" smtClean="0"/>
              <a:t>generate_mem_accesses</a:t>
            </a:r>
            <a:r>
              <a:rPr lang="en-CA" dirty="0" smtClean="0"/>
              <a:t>()</a:t>
            </a:r>
          </a:p>
          <a:p>
            <a:pPr lvl="1" eaLnBrk="1" hangingPunct="1">
              <a:defRPr/>
            </a:pPr>
            <a:endParaRPr lang="en-CA" dirty="0" smtClean="0"/>
          </a:p>
        </p:txBody>
      </p:sp>
      <p:sp>
        <p:nvSpPr>
          <p:cNvPr id="32772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81750"/>
            <a:ext cx="2133600" cy="476250"/>
          </a:xfrm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3277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1750"/>
            <a:ext cx="2895600" cy="476250"/>
          </a:xfrm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09600" y="3276600"/>
            <a:ext cx="1752600" cy="6096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CA" sz="2000" b="1" dirty="0" err="1" smtClean="0"/>
              <a:t>inst_t</a:t>
            </a:r>
            <a:endParaRPr lang="en-CA" sz="2000" b="1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en-CA" sz="2000" b="1" dirty="0" smtClean="0"/>
              <a:t> Static Info</a:t>
            </a:r>
            <a:endParaRPr lang="en-CA" sz="2000" b="1" dirty="0"/>
          </a:p>
        </p:txBody>
      </p:sp>
      <p:sp>
        <p:nvSpPr>
          <p:cNvPr id="8" name="Rectangle 7"/>
          <p:cNvSpPr/>
          <p:nvPr/>
        </p:nvSpPr>
        <p:spPr>
          <a:xfrm>
            <a:off x="3048000" y="2743200"/>
            <a:ext cx="2819400" cy="16764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CA" sz="2400" b="1" dirty="0" smtClean="0"/>
              <a:t>warp_inst_t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CA" sz="2000" b="1" dirty="0" smtClean="0"/>
              <a:t> active mask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CA" sz="2000" b="1" dirty="0" smtClean="0"/>
              <a:t> </a:t>
            </a:r>
            <a:r>
              <a:rPr lang="en-CA" sz="2000" b="1" dirty="0" err="1" smtClean="0"/>
              <a:t>per_thread_info</a:t>
            </a:r>
            <a:endParaRPr lang="en-CA" sz="2000" b="1" dirty="0" smtClean="0"/>
          </a:p>
          <a:p>
            <a:pPr lvl="1">
              <a:buFont typeface="Arial" pitchFamily="34" charset="0"/>
              <a:buChar char="•"/>
              <a:defRPr/>
            </a:pPr>
            <a:r>
              <a:rPr lang="en-CA" sz="2000" b="1" dirty="0" smtClean="0"/>
              <a:t> </a:t>
            </a:r>
            <a:r>
              <a:rPr lang="en-CA" sz="2000" b="1" dirty="0" err="1" smtClean="0"/>
              <a:t>dram_callback_t</a:t>
            </a:r>
            <a:endParaRPr lang="en-CA" sz="2000" b="1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en-CA" sz="2000" b="1" dirty="0" smtClean="0"/>
              <a:t> </a:t>
            </a:r>
            <a:r>
              <a:rPr lang="en-CA" sz="2000" b="1" dirty="0" err="1" smtClean="0"/>
              <a:t>access_q</a:t>
            </a:r>
            <a:endParaRPr lang="en-CA" sz="2000" b="1" dirty="0"/>
          </a:p>
        </p:txBody>
      </p:sp>
      <p:sp>
        <p:nvSpPr>
          <p:cNvPr id="9" name="Rectangle 8"/>
          <p:cNvSpPr/>
          <p:nvPr/>
        </p:nvSpPr>
        <p:spPr>
          <a:xfrm>
            <a:off x="6477000" y="3276600"/>
            <a:ext cx="2057400" cy="6096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CA" sz="2000" b="1" dirty="0" err="1" smtClean="0"/>
              <a:t>ptx_instruction</a:t>
            </a:r>
            <a:endParaRPr lang="en-CA" sz="2000" b="1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en-CA" sz="2000" b="1" dirty="0" smtClean="0"/>
              <a:t> </a:t>
            </a:r>
            <a:r>
              <a:rPr lang="en-CA" sz="2000" b="1" dirty="0" err="1" smtClean="0"/>
              <a:t>Func</a:t>
            </a:r>
            <a:r>
              <a:rPr lang="en-CA" sz="2000" b="1" dirty="0" smtClean="0"/>
              <a:t> Exec</a:t>
            </a:r>
            <a:endParaRPr lang="en-CA" sz="2000" b="1" dirty="0"/>
          </a:p>
        </p:txBody>
      </p:sp>
      <p:cxnSp>
        <p:nvCxnSpPr>
          <p:cNvPr id="11" name="Straight Arrow Connector 10"/>
          <p:cNvCxnSpPr>
            <a:stCxn id="8" idx="1"/>
            <a:endCxn id="7" idx="3"/>
          </p:cNvCxnSpPr>
          <p:nvPr/>
        </p:nvCxnSpPr>
        <p:spPr>
          <a:xfrm flipH="1">
            <a:off x="2362200" y="3581400"/>
            <a:ext cx="685800" cy="0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1"/>
            <a:endCxn id="8" idx="3"/>
          </p:cNvCxnSpPr>
          <p:nvPr/>
        </p:nvCxnSpPr>
        <p:spPr>
          <a:xfrm flipH="1">
            <a:off x="5867400" y="3581400"/>
            <a:ext cx="609600" cy="0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3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Memory Access</a:t>
            </a:r>
            <a:endParaRPr lang="en-CA" dirty="0"/>
          </a:p>
        </p:txBody>
      </p:sp>
      <p:sp>
        <p:nvSpPr>
          <p:cNvPr id="32" name="Vertical Text Placeholder 31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5715000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CA" b="1" dirty="0" smtClean="0"/>
              <a:t>mem_access_t</a:t>
            </a:r>
          </a:p>
          <a:p>
            <a:r>
              <a:rPr lang="en-CA" dirty="0" smtClean="0"/>
              <a:t>Coalesced memory access from a warp</a:t>
            </a:r>
          </a:p>
          <a:p>
            <a:r>
              <a:rPr lang="en-CA" dirty="0" smtClean="0"/>
              <a:t>Consumed in ldst_unit</a:t>
            </a:r>
          </a:p>
          <a:p>
            <a:endParaRPr lang="en-CA" dirty="0" smtClean="0"/>
          </a:p>
          <a:p>
            <a:pPr>
              <a:buNone/>
            </a:pPr>
            <a:r>
              <a:rPr lang="en-CA" b="1" dirty="0" err="1" smtClean="0"/>
              <a:t>mem_fetch</a:t>
            </a:r>
            <a:endParaRPr lang="en-CA" b="1" dirty="0" smtClean="0"/>
          </a:p>
          <a:p>
            <a:r>
              <a:rPr lang="en-CA" dirty="0" smtClean="0"/>
              <a:t>Memory request structure that is passed to the cache model and modules in the memory sub-system. </a:t>
            </a:r>
          </a:p>
          <a:p>
            <a:r>
              <a:rPr lang="en-CA" dirty="0" smtClean="0"/>
              <a:t>Has a copy of the warp_inst_t + mem_access_t that created the request</a:t>
            </a:r>
          </a:p>
          <a:p>
            <a:pPr lvl="1"/>
            <a:r>
              <a:rPr lang="en-CA" dirty="0" smtClean="0"/>
              <a:t>No need for tracker inside SIMT Core</a:t>
            </a:r>
          </a:p>
          <a:p>
            <a:pPr lvl="1"/>
            <a:r>
              <a:rPr lang="en-CA" dirty="0" smtClean="0"/>
              <a:t>Access to </a:t>
            </a:r>
            <a:r>
              <a:rPr lang="en-CA" dirty="0" err="1" smtClean="0"/>
              <a:t>atom_callback</a:t>
            </a:r>
            <a:r>
              <a:rPr lang="en-CA" dirty="0" smtClean="0"/>
              <a:t> via </a:t>
            </a:r>
            <a:r>
              <a:rPr lang="en-CA" dirty="0" err="1" smtClean="0"/>
              <a:t>warp_inst_t</a:t>
            </a:r>
            <a:endParaRPr lang="en-CA" dirty="0" smtClean="0"/>
          </a:p>
          <a:p>
            <a:r>
              <a:rPr lang="en-CA" dirty="0" smtClean="0"/>
              <a:t>Generated in ldst_unit::cycle()</a:t>
            </a:r>
          </a:p>
          <a:p>
            <a:r>
              <a:rPr lang="en-CA" dirty="0" smtClean="0"/>
              <a:t>Destroyed in ldst_unit::</a:t>
            </a:r>
            <a:r>
              <a:rPr lang="en-CA" dirty="0" err="1" smtClean="0"/>
              <a:t>writeback</a:t>
            </a:r>
            <a:r>
              <a:rPr lang="en-CA" dirty="0" smtClean="0"/>
              <a:t>() for reads and inside </a:t>
            </a:r>
            <a:r>
              <a:rPr lang="en-CA" dirty="0" err="1" smtClean="0"/>
              <a:t>memory_partition_unit</a:t>
            </a:r>
            <a:r>
              <a:rPr lang="en-CA" dirty="0" smtClean="0"/>
              <a:t> for writes</a:t>
            </a:r>
          </a:p>
          <a:p>
            <a:endParaRPr lang="en-CA" dirty="0"/>
          </a:p>
        </p:txBody>
      </p:sp>
      <p:sp>
        <p:nvSpPr>
          <p:cNvPr id="33794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33795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33799" name="Rectangle 4"/>
          <p:cNvSpPr>
            <a:spLocks noChangeArrowheads="1"/>
          </p:cNvSpPr>
          <p:nvPr/>
        </p:nvSpPr>
        <p:spPr bwMode="auto">
          <a:xfrm>
            <a:off x="5967412" y="1646237"/>
            <a:ext cx="2971800" cy="228600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/>
            <a:r>
              <a:rPr lang="en-US" b="1" dirty="0" smtClean="0"/>
              <a:t>SIMT Core</a:t>
            </a:r>
            <a:endParaRPr lang="en-US" b="1" dirty="0"/>
          </a:p>
        </p:txBody>
      </p:sp>
      <p:sp>
        <p:nvSpPr>
          <p:cNvPr id="33800" name="Rectangle 5"/>
          <p:cNvSpPr>
            <a:spLocks noChangeArrowheads="1"/>
          </p:cNvSpPr>
          <p:nvPr/>
        </p:nvSpPr>
        <p:spPr bwMode="auto">
          <a:xfrm>
            <a:off x="6324600" y="4419600"/>
            <a:ext cx="2447925" cy="1512887"/>
          </a:xfrm>
          <a:prstGeom prst="rect">
            <a:avLst/>
          </a:prstGeom>
          <a:solidFill>
            <a:srgbClr val="CCCC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b"/>
          <a:lstStyle/>
          <a:p>
            <a:r>
              <a:rPr lang="en-US" b="1" dirty="0"/>
              <a:t>Memory Subsystem:</a:t>
            </a:r>
          </a:p>
          <a:p>
            <a:pPr>
              <a:buFont typeface="Wingdings" pitchFamily="2" charset="2"/>
              <a:buChar char="§"/>
            </a:pPr>
            <a:r>
              <a:rPr lang="en-US" b="1" dirty="0"/>
              <a:t> Interconnect</a:t>
            </a:r>
          </a:p>
          <a:p>
            <a:pPr>
              <a:buFont typeface="Wingdings" pitchFamily="2" charset="2"/>
              <a:buChar char="§"/>
            </a:pPr>
            <a:r>
              <a:rPr lang="en-US" b="1" dirty="0"/>
              <a:t> L2</a:t>
            </a:r>
          </a:p>
          <a:p>
            <a:pPr>
              <a:buFont typeface="Wingdings" pitchFamily="2" charset="2"/>
              <a:buChar char="§"/>
            </a:pPr>
            <a:r>
              <a:rPr lang="en-US" b="1" dirty="0"/>
              <a:t> DRAM</a:t>
            </a:r>
          </a:p>
        </p:txBody>
      </p:sp>
      <p:sp>
        <p:nvSpPr>
          <p:cNvPr id="33801" name="Rectangle 7"/>
          <p:cNvSpPr>
            <a:spLocks noChangeArrowheads="1"/>
          </p:cNvSpPr>
          <p:nvPr/>
        </p:nvSpPr>
        <p:spPr bwMode="auto">
          <a:xfrm>
            <a:off x="6043612" y="2027237"/>
            <a:ext cx="1600199" cy="15240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t"/>
          <a:lstStyle/>
          <a:p>
            <a:pPr algn="ctr"/>
            <a:r>
              <a:rPr lang="en-US" sz="1600" b="1" dirty="0" err="1"/>
              <a:t>Mem</a:t>
            </a:r>
            <a:r>
              <a:rPr lang="en-US" sz="1600" b="1" dirty="0"/>
              <a:t> </a:t>
            </a:r>
            <a:r>
              <a:rPr lang="en-US" sz="1600" b="1" dirty="0" smtClean="0"/>
              <a:t>Unit</a:t>
            </a:r>
            <a:endParaRPr lang="en-US" sz="1600" b="1" dirty="0"/>
          </a:p>
        </p:txBody>
      </p:sp>
      <p:sp>
        <p:nvSpPr>
          <p:cNvPr id="33803" name="Rectangle 9"/>
          <p:cNvSpPr>
            <a:spLocks noChangeArrowheads="1"/>
          </p:cNvSpPr>
          <p:nvPr/>
        </p:nvSpPr>
        <p:spPr bwMode="auto">
          <a:xfrm>
            <a:off x="7720012" y="2027237"/>
            <a:ext cx="1152525" cy="288925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 dirty="0" err="1" smtClean="0"/>
              <a:t>Writeback</a:t>
            </a:r>
            <a:endParaRPr lang="en-US" sz="1600" b="1" dirty="0"/>
          </a:p>
        </p:txBody>
      </p:sp>
      <p:sp>
        <p:nvSpPr>
          <p:cNvPr id="33805" name="Line 14"/>
          <p:cNvSpPr>
            <a:spLocks noChangeShapeType="1"/>
          </p:cNvSpPr>
          <p:nvPr/>
        </p:nvSpPr>
        <p:spPr bwMode="auto">
          <a:xfrm flipH="1" flipV="1">
            <a:off x="7948611" y="2332036"/>
            <a:ext cx="0" cy="121919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33808" name="Text Box 23"/>
          <p:cNvSpPr txBox="1">
            <a:spLocks noChangeArrowheads="1"/>
          </p:cNvSpPr>
          <p:nvPr/>
        </p:nvSpPr>
        <p:spPr bwMode="auto">
          <a:xfrm>
            <a:off x="6756400" y="4348162"/>
            <a:ext cx="1150937" cy="215444"/>
          </a:xfrm>
          <a:prstGeom prst="rect">
            <a:avLst/>
          </a:prstGeom>
          <a:solidFill>
            <a:srgbClr val="FFCCFF"/>
          </a:solidFill>
          <a:ln w="28575">
            <a:noFill/>
            <a:miter lim="800000"/>
            <a:headEnd/>
            <a:tailEnd/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lIns="0" tIns="0" rIns="0" bIns="0">
            <a:spAutoFit/>
          </a:bodyPr>
          <a:lstStyle/>
          <a:p>
            <a:pPr algn="ctr"/>
            <a:r>
              <a:rPr lang="en-US" sz="1400" b="1" dirty="0" smtClean="0"/>
              <a:t>mem_fetch</a:t>
            </a:r>
            <a:endParaRPr lang="en-US" sz="1400" b="1" dirty="0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958012" y="3551237"/>
            <a:ext cx="1143000" cy="288925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 dirty="0" smtClean="0"/>
              <a:t>Cache</a:t>
            </a:r>
            <a:endParaRPr lang="en-US" sz="1600" b="1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6577012" y="3398837"/>
            <a:ext cx="0" cy="1219200"/>
          </a:xfrm>
          <a:prstGeom prst="line">
            <a:avLst/>
          </a:prstGeom>
          <a:ln w="571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577012" y="4618037"/>
            <a:ext cx="1905000" cy="0"/>
          </a:xfrm>
          <a:prstGeom prst="line">
            <a:avLst/>
          </a:prstGeom>
          <a:ln w="571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8482012" y="2332037"/>
            <a:ext cx="0" cy="2286000"/>
          </a:xfrm>
          <a:prstGeom prst="line">
            <a:avLst/>
          </a:prstGeom>
          <a:ln w="57150" cap="rnd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Line 14"/>
          <p:cNvSpPr>
            <a:spLocks noChangeShapeType="1"/>
          </p:cNvSpPr>
          <p:nvPr/>
        </p:nvSpPr>
        <p:spPr bwMode="auto">
          <a:xfrm flipH="1" flipV="1">
            <a:off x="8101011" y="3703637"/>
            <a:ext cx="381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33807" name="Text Box 22"/>
          <p:cNvSpPr txBox="1">
            <a:spLocks noChangeArrowheads="1"/>
          </p:cNvSpPr>
          <p:nvPr/>
        </p:nvSpPr>
        <p:spPr bwMode="auto">
          <a:xfrm>
            <a:off x="6272212" y="3170237"/>
            <a:ext cx="1219200" cy="228600"/>
          </a:xfrm>
          <a:prstGeom prst="rect">
            <a:avLst/>
          </a:prstGeom>
          <a:solidFill>
            <a:srgbClr val="FFCCFF"/>
          </a:solidFill>
          <a:ln w="28575">
            <a:noFill/>
            <a:miter lim="800000"/>
            <a:headEnd/>
            <a:tailEnd/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wrap="square" lIns="0" tIns="0" rIns="0" bIns="0">
            <a:noAutofit/>
          </a:bodyPr>
          <a:lstStyle/>
          <a:p>
            <a:pPr algn="ctr"/>
            <a:r>
              <a:rPr lang="en-US" sz="1400" b="1" dirty="0" smtClean="0"/>
              <a:t>mem_fetch</a:t>
            </a:r>
            <a:endParaRPr lang="en-US" sz="1400" b="1" dirty="0"/>
          </a:p>
        </p:txBody>
      </p:sp>
      <p:sp>
        <p:nvSpPr>
          <p:cNvPr id="33809" name="Text Box 24"/>
          <p:cNvSpPr txBox="1">
            <a:spLocks noChangeArrowheads="1"/>
          </p:cNvSpPr>
          <p:nvPr/>
        </p:nvSpPr>
        <p:spPr bwMode="auto">
          <a:xfrm>
            <a:off x="7835900" y="4059237"/>
            <a:ext cx="1150937" cy="215444"/>
          </a:xfrm>
          <a:prstGeom prst="rect">
            <a:avLst/>
          </a:prstGeom>
          <a:solidFill>
            <a:srgbClr val="FFCCFF"/>
          </a:solidFill>
          <a:ln w="28575">
            <a:noFill/>
            <a:miter lim="800000"/>
            <a:headEnd/>
            <a:tailEnd/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lIns="0" tIns="0" rIns="0" bIns="0">
            <a:spAutoFit/>
          </a:bodyPr>
          <a:lstStyle/>
          <a:p>
            <a:pPr algn="ctr"/>
            <a:r>
              <a:rPr lang="en-US" sz="1400" b="1" dirty="0" smtClean="0"/>
              <a:t>mem_fetch</a:t>
            </a:r>
            <a:endParaRPr lang="en-US" sz="1400" b="1" dirty="0"/>
          </a:p>
        </p:txBody>
      </p:sp>
      <p:sp>
        <p:nvSpPr>
          <p:cNvPr id="30" name="Line 14"/>
          <p:cNvSpPr>
            <a:spLocks noChangeShapeType="1"/>
          </p:cNvSpPr>
          <p:nvPr/>
        </p:nvSpPr>
        <p:spPr bwMode="auto">
          <a:xfrm>
            <a:off x="6577011" y="3703637"/>
            <a:ext cx="381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35" name="Rectangle 34"/>
          <p:cNvSpPr/>
          <p:nvPr/>
        </p:nvSpPr>
        <p:spPr>
          <a:xfrm>
            <a:off x="6119812" y="2408237"/>
            <a:ext cx="1447800" cy="22860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400" b="1" dirty="0"/>
              <a:t>warp_inst_t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119812" y="2636837"/>
            <a:ext cx="1447800" cy="228600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400" b="1" dirty="0" smtClean="0"/>
              <a:t>mem_access_t</a:t>
            </a:r>
            <a:endParaRPr lang="en-CA" sz="1400" b="1" dirty="0"/>
          </a:p>
        </p:txBody>
      </p:sp>
      <p:sp>
        <p:nvSpPr>
          <p:cNvPr id="40" name="Line 14"/>
          <p:cNvSpPr>
            <a:spLocks noChangeShapeType="1"/>
          </p:cNvSpPr>
          <p:nvPr/>
        </p:nvSpPr>
        <p:spPr bwMode="auto">
          <a:xfrm>
            <a:off x="6577012" y="2865437"/>
            <a:ext cx="1" cy="30479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Fetch Stage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CA" dirty="0" smtClean="0"/>
              <a:t>Checks for warps that completed execution</a:t>
            </a:r>
          </a:p>
          <a:p>
            <a:pPr marL="914400" lvl="1" indent="-514350"/>
            <a:r>
              <a:rPr lang="en-CA" dirty="0" smtClean="0"/>
              <a:t>Release resource 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Selected a warp via </a:t>
            </a:r>
            <a:r>
              <a:rPr lang="en-CA" dirty="0" err="1" smtClean="0"/>
              <a:t>m_last_warp_fetched</a:t>
            </a:r>
            <a:r>
              <a:rPr lang="en-CA" dirty="0" smtClean="0"/>
              <a:t> and access I-cache </a:t>
            </a:r>
          </a:p>
          <a:p>
            <a:pPr marL="914400" lvl="1" indent="-514350"/>
            <a:r>
              <a:rPr lang="en-CA" dirty="0" smtClean="0"/>
              <a:t>Hit: Send to decode stage</a:t>
            </a:r>
          </a:p>
          <a:p>
            <a:pPr marL="914400" lvl="1" indent="-514350"/>
            <a:r>
              <a:rPr lang="en-CA" dirty="0" smtClean="0"/>
              <a:t>Miss: Send instruction fetch request off core, try again after I-cache is filled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Decode Stage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en-CA" dirty="0" smtClean="0"/>
              <a:t>Obtain instruction (warp_inst_t) from functional simulator</a:t>
            </a:r>
          </a:p>
          <a:p>
            <a:pPr lvl="1"/>
            <a:r>
              <a:rPr lang="en-CA" dirty="0" smtClean="0"/>
              <a:t>Calls </a:t>
            </a:r>
            <a:r>
              <a:rPr lang="en-CA" dirty="0" err="1" smtClean="0">
                <a:solidFill>
                  <a:srgbClr val="0070C0"/>
                </a:solidFill>
              </a:rPr>
              <a:t>ptx_fetch_inst</a:t>
            </a:r>
            <a:r>
              <a:rPr lang="en-CA" dirty="0" smtClean="0">
                <a:solidFill>
                  <a:srgbClr val="0070C0"/>
                </a:solidFill>
              </a:rPr>
              <a:t>(pc)</a:t>
            </a:r>
          </a:p>
          <a:p>
            <a:r>
              <a:rPr lang="en-CA" dirty="0" smtClean="0"/>
              <a:t>Push into I-Buffer of the corresponding warp</a:t>
            </a:r>
          </a:p>
          <a:p>
            <a:pPr lvl="1"/>
            <a:r>
              <a:rPr lang="en-CA" dirty="0" smtClean="0"/>
              <a:t>Calls </a:t>
            </a:r>
            <a:r>
              <a:rPr lang="en-CA" dirty="0" err="1" smtClean="0">
                <a:solidFill>
                  <a:srgbClr val="0070C0"/>
                </a:solidFill>
              </a:rPr>
              <a:t>shd_warp_t</a:t>
            </a:r>
            <a:r>
              <a:rPr lang="en-CA" dirty="0" smtClean="0">
                <a:solidFill>
                  <a:srgbClr val="0070C0"/>
                </a:solidFill>
              </a:rPr>
              <a:t>::</a:t>
            </a:r>
            <a:r>
              <a:rPr lang="en-CA" dirty="0" err="1" smtClean="0">
                <a:solidFill>
                  <a:srgbClr val="0070C0"/>
                </a:solidFill>
              </a:rPr>
              <a:t>ibuffer_fill</a:t>
            </a:r>
            <a:r>
              <a:rPr lang="en-CA" dirty="0" smtClean="0">
                <a:solidFill>
                  <a:srgbClr val="0070C0"/>
                </a:solidFill>
              </a:rPr>
              <a:t>()</a:t>
            </a:r>
          </a:p>
          <a:p>
            <a:pPr lvl="1"/>
            <a:r>
              <a:rPr lang="en-CA" dirty="0" smtClean="0"/>
              <a:t>Can push up to 2 instructions per-cycle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Issue Stage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A" dirty="0" smtClean="0"/>
              <a:t>Calls </a:t>
            </a:r>
            <a:r>
              <a:rPr lang="en-CA" dirty="0" err="1" smtClean="0">
                <a:solidFill>
                  <a:srgbClr val="0070C0"/>
                </a:solidFill>
              </a:rPr>
              <a:t>scheduler_unit</a:t>
            </a:r>
            <a:r>
              <a:rPr lang="en-CA" dirty="0" smtClean="0">
                <a:solidFill>
                  <a:srgbClr val="0070C0"/>
                </a:solidFill>
              </a:rPr>
              <a:t>::cycle()</a:t>
            </a:r>
            <a:r>
              <a:rPr lang="en-CA" dirty="0" smtClean="0"/>
              <a:t> for every instance of </a:t>
            </a:r>
            <a:r>
              <a:rPr lang="en-CA" dirty="0" err="1" smtClean="0">
                <a:solidFill>
                  <a:srgbClr val="0070C0"/>
                </a:solidFill>
              </a:rPr>
              <a:t>scheduler_unit</a:t>
            </a:r>
            <a:endParaRPr lang="en-CA" dirty="0" smtClean="0">
              <a:solidFill>
                <a:srgbClr val="0070C0"/>
              </a:solidFill>
            </a:endParaRPr>
          </a:p>
          <a:p>
            <a:r>
              <a:rPr lang="en-CA" dirty="0" smtClean="0"/>
              <a:t>Calls </a:t>
            </a:r>
            <a:r>
              <a:rPr lang="en-CA" dirty="0" err="1" smtClean="0">
                <a:solidFill>
                  <a:srgbClr val="0070C0"/>
                </a:solidFill>
              </a:rPr>
              <a:t>shader_core_ctx</a:t>
            </a:r>
            <a:r>
              <a:rPr lang="en-CA" dirty="0" smtClean="0">
                <a:solidFill>
                  <a:srgbClr val="0070C0"/>
                </a:solidFill>
              </a:rPr>
              <a:t>::</a:t>
            </a:r>
            <a:r>
              <a:rPr lang="en-CA" dirty="0" err="1" smtClean="0">
                <a:solidFill>
                  <a:srgbClr val="0070C0"/>
                </a:solidFill>
              </a:rPr>
              <a:t>issue_warp</a:t>
            </a:r>
            <a:r>
              <a:rPr lang="en-CA" dirty="0" smtClean="0">
                <a:solidFill>
                  <a:srgbClr val="0070C0"/>
                </a:solidFill>
              </a:rPr>
              <a:t>()</a:t>
            </a:r>
            <a:r>
              <a:rPr lang="en-CA" dirty="0" smtClean="0"/>
              <a:t> for each warp selected by the scheduler unit</a:t>
            </a:r>
          </a:p>
          <a:p>
            <a:pPr lvl="1"/>
            <a:r>
              <a:rPr lang="en-CA" dirty="0" smtClean="0">
                <a:solidFill>
                  <a:srgbClr val="00B050"/>
                </a:solidFill>
              </a:rPr>
              <a:t>Perform functional execution</a:t>
            </a:r>
            <a:r>
              <a:rPr lang="en-CA" dirty="0" smtClean="0"/>
              <a:t>: </a:t>
            </a:r>
            <a:br>
              <a:rPr lang="en-CA" dirty="0" smtClean="0"/>
            </a:br>
            <a:r>
              <a:rPr lang="en-CA" dirty="0" smtClean="0"/>
              <a:t>Calls </a:t>
            </a:r>
            <a:r>
              <a:rPr lang="en-CA" dirty="0" err="1" smtClean="0"/>
              <a:t>func_exec_inst</a:t>
            </a:r>
            <a:r>
              <a:rPr lang="en-CA" dirty="0" smtClean="0"/>
              <a:t>() </a:t>
            </a:r>
            <a:r>
              <a:rPr lang="en-CA" dirty="0" smtClean="0">
                <a:sym typeface="Wingdings" pitchFamily="2" charset="2"/>
              </a:rPr>
              <a:t> </a:t>
            </a:r>
            <a:r>
              <a:rPr lang="en-CA" dirty="0" err="1" smtClean="0">
                <a:sym typeface="Wingdings" pitchFamily="2" charset="2"/>
              </a:rPr>
              <a:t>execute_warp_inst_t</a:t>
            </a:r>
            <a:r>
              <a:rPr lang="en-CA" dirty="0" smtClean="0">
                <a:sym typeface="Wingdings" pitchFamily="2" charset="2"/>
              </a:rPr>
              <a:t>()</a:t>
            </a:r>
            <a:endParaRPr lang="en-CA" dirty="0" smtClean="0"/>
          </a:p>
          <a:p>
            <a:pPr lvl="1"/>
            <a:r>
              <a:rPr lang="en-CA" dirty="0" smtClean="0">
                <a:solidFill>
                  <a:srgbClr val="00B050"/>
                </a:solidFill>
              </a:rPr>
              <a:t>Coalesce memory accesses </a:t>
            </a:r>
            <a:r>
              <a:rPr lang="en-CA" dirty="0" smtClean="0"/>
              <a:t>and push them into </a:t>
            </a:r>
            <a:r>
              <a:rPr lang="en-CA" dirty="0" err="1" smtClean="0"/>
              <a:t>m_access_q</a:t>
            </a:r>
            <a:r>
              <a:rPr lang="en-CA" dirty="0" smtClean="0"/>
              <a:t> in warp_inst_t: </a:t>
            </a:r>
            <a:br>
              <a:rPr lang="en-CA" dirty="0" smtClean="0"/>
            </a:br>
            <a:r>
              <a:rPr lang="en-CA" dirty="0" smtClean="0"/>
              <a:t>Calls warp_inst_t::</a:t>
            </a:r>
            <a:r>
              <a:rPr lang="en-CA" dirty="0" err="1" smtClean="0"/>
              <a:t>generate_mem_accesses</a:t>
            </a:r>
            <a:r>
              <a:rPr lang="en-CA" dirty="0" smtClean="0"/>
              <a:t>()</a:t>
            </a:r>
          </a:p>
          <a:p>
            <a:pPr lvl="1"/>
            <a:r>
              <a:rPr lang="en-CA" dirty="0" smtClean="0">
                <a:solidFill>
                  <a:srgbClr val="00B050"/>
                </a:solidFill>
              </a:rPr>
              <a:t>Update SIMT Stack for warp</a:t>
            </a:r>
          </a:p>
          <a:p>
            <a:pPr lvl="1"/>
            <a:r>
              <a:rPr lang="en-CA" dirty="0" smtClean="0">
                <a:solidFill>
                  <a:srgbClr val="00B050"/>
                </a:solidFill>
              </a:rPr>
              <a:t>Lock output register(s) in scoreboard</a:t>
            </a:r>
          </a:p>
          <a:p>
            <a:pPr lvl="1"/>
            <a:r>
              <a:rPr lang="en-CA" dirty="0" smtClean="0">
                <a:solidFill>
                  <a:srgbClr val="00B050"/>
                </a:solidFill>
              </a:rPr>
              <a:t>Send instruction to operand collector</a:t>
            </a:r>
            <a:endParaRPr lang="en-CA" dirty="0">
              <a:solidFill>
                <a:srgbClr val="00B05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Scheduler Unit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CA" b="1" dirty="0" err="1" smtClean="0"/>
              <a:t>scheduler_unit</a:t>
            </a:r>
            <a:r>
              <a:rPr lang="en-CA" dirty="0" smtClean="0"/>
              <a:t> in </a:t>
            </a:r>
            <a:r>
              <a:rPr lang="en-CA" dirty="0" err="1" smtClean="0"/>
              <a:t>gpgpu-sim</a:t>
            </a:r>
            <a:r>
              <a:rPr lang="en-CA" dirty="0" smtClean="0"/>
              <a:t>/</a:t>
            </a:r>
            <a:r>
              <a:rPr lang="en-CA" dirty="0" err="1" smtClean="0"/>
              <a:t>shader</a:t>
            </a:r>
            <a:r>
              <a:rPr lang="en-CA" dirty="0" smtClean="0"/>
              <a:t>.[</a:t>
            </a:r>
            <a:r>
              <a:rPr lang="en-CA" dirty="0" err="1" smtClean="0"/>
              <a:t>h,cc</a:t>
            </a:r>
            <a:r>
              <a:rPr lang="en-CA" dirty="0" smtClean="0"/>
              <a:t>]</a:t>
            </a:r>
          </a:p>
          <a:p>
            <a:pPr lvl="1"/>
            <a:r>
              <a:rPr lang="en-CA" dirty="0" err="1" smtClean="0"/>
              <a:t>add_supervised_warp_id</a:t>
            </a:r>
            <a:r>
              <a:rPr lang="en-CA" dirty="0" smtClean="0"/>
              <a:t>()</a:t>
            </a:r>
          </a:p>
          <a:p>
            <a:pPr lvl="1"/>
            <a:r>
              <a:rPr lang="en-CA" dirty="0" smtClean="0"/>
              <a:t>cycle()</a:t>
            </a:r>
          </a:p>
          <a:p>
            <a:r>
              <a:rPr lang="en-CA" dirty="0" smtClean="0"/>
              <a:t>Scheduler for a subset of warps</a:t>
            </a:r>
          </a:p>
          <a:p>
            <a:pPr lvl="1"/>
            <a:r>
              <a:rPr lang="en-CA" dirty="0" smtClean="0"/>
              <a:t>Model dual scheduler in Fermi</a:t>
            </a:r>
          </a:p>
          <a:p>
            <a:r>
              <a:rPr lang="en-CA" dirty="0" smtClean="0"/>
              <a:t>Warp can be issued if:</a:t>
            </a:r>
          </a:p>
          <a:p>
            <a:pPr lvl="1"/>
            <a:r>
              <a:rPr lang="en-CA" dirty="0" smtClean="0"/>
              <a:t>Valid instruction in I-Buffer</a:t>
            </a:r>
          </a:p>
          <a:p>
            <a:pPr lvl="1"/>
            <a:r>
              <a:rPr lang="en-CA" dirty="0" smtClean="0"/>
              <a:t>Instruction does not read/write locked register (Scoreboard)</a:t>
            </a:r>
          </a:p>
          <a:p>
            <a:pPr lvl="1"/>
            <a:r>
              <a:rPr lang="en-CA" dirty="0" smtClean="0"/>
              <a:t>Execution unit is available</a:t>
            </a:r>
          </a:p>
          <a:p>
            <a:pPr lvl="1"/>
            <a:endParaRPr lang="en-CA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6705600" y="2743200"/>
            <a:ext cx="2057400" cy="1752600"/>
            <a:chOff x="6477000" y="2971800"/>
            <a:chExt cx="2057400" cy="1752600"/>
          </a:xfrm>
        </p:grpSpPr>
        <p:sp>
          <p:nvSpPr>
            <p:cNvPr id="7" name="Rectangle 6"/>
            <p:cNvSpPr/>
            <p:nvPr/>
          </p:nvSpPr>
          <p:spPr>
            <a:xfrm>
              <a:off x="6629400" y="2971800"/>
              <a:ext cx="762000" cy="228600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>
                  <a:solidFill>
                    <a:schemeClr val="tx1"/>
                  </a:solidFill>
                </a:rPr>
                <a:t>W0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7620000" y="2971800"/>
              <a:ext cx="762000" cy="228600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>
                  <a:solidFill>
                    <a:schemeClr val="tx1"/>
                  </a:solidFill>
                </a:rPr>
                <a:t>W1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629400" y="3200400"/>
              <a:ext cx="762000" cy="228600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>
                  <a:solidFill>
                    <a:schemeClr val="tx1"/>
                  </a:solidFill>
                </a:rPr>
                <a:t>W2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620000" y="3200400"/>
              <a:ext cx="762000" cy="228600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>
                  <a:solidFill>
                    <a:schemeClr val="tx1"/>
                  </a:solidFill>
                </a:rPr>
                <a:t>W3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629400" y="3429000"/>
              <a:ext cx="762000" cy="228600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>
                  <a:solidFill>
                    <a:schemeClr val="tx1"/>
                  </a:solidFill>
                </a:rPr>
                <a:t>W4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620000" y="3429000"/>
              <a:ext cx="762000" cy="228600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>
                  <a:solidFill>
                    <a:schemeClr val="tx1"/>
                  </a:solidFill>
                </a:rPr>
                <a:t>W6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629400" y="3657600"/>
              <a:ext cx="762000" cy="228600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>
                  <a:solidFill>
                    <a:schemeClr val="tx1"/>
                  </a:solidFill>
                </a:rPr>
                <a:t>...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620000" y="3657600"/>
              <a:ext cx="762000" cy="228600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>
                  <a:solidFill>
                    <a:schemeClr val="tx1"/>
                  </a:solidFill>
                </a:rPr>
                <a:t>...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553200" y="4038600"/>
              <a:ext cx="914400" cy="22860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CA" dirty="0" err="1" smtClean="0"/>
                <a:t>Sched</a:t>
              </a:r>
              <a:r>
                <a:rPr lang="en-CA" dirty="0" smtClean="0"/>
                <a:t> 0</a:t>
              </a:r>
              <a:endParaRPr lang="en-CA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543800" y="4038600"/>
              <a:ext cx="914400" cy="22860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CA" dirty="0" err="1" smtClean="0"/>
                <a:t>Sched</a:t>
              </a:r>
              <a:r>
                <a:rPr lang="en-CA" dirty="0" smtClean="0"/>
                <a:t> 1</a:t>
              </a:r>
              <a:endParaRPr lang="en-CA" dirty="0"/>
            </a:p>
          </p:txBody>
        </p:sp>
        <p:cxnSp>
          <p:nvCxnSpPr>
            <p:cNvPr id="18" name="Straight Arrow Connector 17"/>
            <p:cNvCxnSpPr>
              <a:stCxn id="13" idx="2"/>
              <a:endCxn id="15" idx="0"/>
            </p:cNvCxnSpPr>
            <p:nvPr/>
          </p:nvCxnSpPr>
          <p:spPr>
            <a:xfrm>
              <a:off x="7010400" y="3886200"/>
              <a:ext cx="0" cy="152400"/>
            </a:xfrm>
            <a:prstGeom prst="straightConnector1">
              <a:avLst/>
            </a:prstGeom>
            <a:ln w="190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4" idx="2"/>
              <a:endCxn id="16" idx="0"/>
            </p:cNvCxnSpPr>
            <p:nvPr/>
          </p:nvCxnSpPr>
          <p:spPr>
            <a:xfrm>
              <a:off x="8001000" y="3886200"/>
              <a:ext cx="0" cy="152400"/>
            </a:xfrm>
            <a:prstGeom prst="straightConnector1">
              <a:avLst/>
            </a:prstGeom>
            <a:ln w="190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>
            <a:xfrm>
              <a:off x="6477000" y="4419600"/>
              <a:ext cx="2057400" cy="304800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CA" dirty="0" smtClean="0"/>
                <a:t>Operand Collector</a:t>
              </a:r>
              <a:endParaRPr lang="en-CA" dirty="0"/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>
              <a:off x="7010400" y="4267200"/>
              <a:ext cx="0" cy="152400"/>
            </a:xfrm>
            <a:prstGeom prst="straightConnector1">
              <a:avLst/>
            </a:prstGeom>
            <a:ln w="190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8001000" y="4267200"/>
              <a:ext cx="0" cy="152400"/>
            </a:xfrm>
            <a:prstGeom prst="straightConnector1">
              <a:avLst/>
            </a:prstGeom>
            <a:ln w="190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Scoreboard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CA" b="1" dirty="0" smtClean="0"/>
              <a:t>Scoreboard </a:t>
            </a:r>
            <a:r>
              <a:rPr lang="en-CA" dirty="0" smtClean="0"/>
              <a:t>in </a:t>
            </a:r>
            <a:r>
              <a:rPr lang="en-CA" dirty="0" err="1" smtClean="0"/>
              <a:t>gpgpu-sim</a:t>
            </a:r>
            <a:r>
              <a:rPr lang="en-CA" dirty="0" smtClean="0"/>
              <a:t>/scoreboard.[</a:t>
            </a:r>
            <a:r>
              <a:rPr lang="en-CA" dirty="0" err="1" smtClean="0"/>
              <a:t>h,cc</a:t>
            </a:r>
            <a:r>
              <a:rPr lang="en-CA" dirty="0" smtClean="0"/>
              <a:t>]</a:t>
            </a:r>
          </a:p>
          <a:p>
            <a:r>
              <a:rPr lang="en-CA" sz="2800" dirty="0" err="1" smtClean="0"/>
              <a:t>reserveRegister</a:t>
            </a:r>
            <a:r>
              <a:rPr lang="en-CA" sz="2800" dirty="0" smtClean="0"/>
              <a:t>(): Lock register for instruction</a:t>
            </a:r>
          </a:p>
          <a:p>
            <a:r>
              <a:rPr lang="en-CA" sz="2800" dirty="0" err="1" smtClean="0"/>
              <a:t>releaseRegister</a:t>
            </a:r>
            <a:r>
              <a:rPr lang="en-CA" sz="2800" dirty="0" smtClean="0"/>
              <a:t>(): Unlock register</a:t>
            </a:r>
          </a:p>
          <a:p>
            <a:r>
              <a:rPr lang="en-CA" sz="2800" dirty="0" err="1" smtClean="0"/>
              <a:t>checkCollision</a:t>
            </a:r>
            <a:r>
              <a:rPr lang="en-CA" sz="2800" dirty="0" smtClean="0"/>
              <a:t>(): </a:t>
            </a:r>
            <a:br>
              <a:rPr lang="en-CA" sz="2800" dirty="0" smtClean="0"/>
            </a:br>
            <a:r>
              <a:rPr lang="en-CA" sz="2800" dirty="0" smtClean="0"/>
              <a:t>Check if instruction accesses any locked register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SIMT Stack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CA" b="1" dirty="0" err="1" smtClean="0"/>
              <a:t>simt_stack</a:t>
            </a:r>
            <a:r>
              <a:rPr lang="en-CA" b="1" dirty="0" smtClean="0"/>
              <a:t> </a:t>
            </a:r>
            <a:r>
              <a:rPr lang="en-CA" dirty="0" smtClean="0"/>
              <a:t>in </a:t>
            </a:r>
            <a:r>
              <a:rPr lang="en-CA" dirty="0" err="1" smtClean="0"/>
              <a:t>abstraction_model</a:t>
            </a:r>
            <a:r>
              <a:rPr lang="en-CA" dirty="0" smtClean="0"/>
              <a:t>.[</a:t>
            </a:r>
            <a:r>
              <a:rPr lang="en-CA" dirty="0" err="1" smtClean="0"/>
              <a:t>h,cc</a:t>
            </a:r>
            <a:r>
              <a:rPr lang="en-CA" dirty="0" smtClean="0"/>
              <a:t>]</a:t>
            </a:r>
          </a:p>
          <a:p>
            <a:pPr lvl="1"/>
            <a:r>
              <a:rPr lang="en-CA" sz="2400" dirty="0" smtClean="0"/>
              <a:t>launch()</a:t>
            </a:r>
          </a:p>
          <a:p>
            <a:pPr lvl="1"/>
            <a:r>
              <a:rPr lang="en-CA" sz="2400" dirty="0" err="1" smtClean="0"/>
              <a:t>get_active_mask</a:t>
            </a:r>
            <a:r>
              <a:rPr lang="en-CA" sz="2400" dirty="0" smtClean="0"/>
              <a:t>()</a:t>
            </a:r>
          </a:p>
          <a:p>
            <a:pPr lvl="1"/>
            <a:r>
              <a:rPr lang="en-CA" sz="2400" dirty="0" smtClean="0"/>
              <a:t>update()</a:t>
            </a:r>
          </a:p>
          <a:p>
            <a:pPr>
              <a:buNone/>
            </a:pPr>
            <a:r>
              <a:rPr lang="en-CA" dirty="0" smtClean="0"/>
              <a:t>Interaction with </a:t>
            </a:r>
            <a:r>
              <a:rPr lang="en-CA" dirty="0" err="1" smtClean="0"/>
              <a:t>shader_core_ctx</a:t>
            </a:r>
            <a:r>
              <a:rPr lang="en-CA" dirty="0" smtClean="0"/>
              <a:t> only in issue():</a:t>
            </a:r>
          </a:p>
          <a:p>
            <a:r>
              <a:rPr lang="en-CA" dirty="0" smtClean="0"/>
              <a:t>In </a:t>
            </a:r>
            <a:r>
              <a:rPr lang="en-CA" dirty="0" err="1" smtClean="0"/>
              <a:t>scheduler_unit</a:t>
            </a:r>
            <a:r>
              <a:rPr lang="en-CA" dirty="0" smtClean="0"/>
              <a:t>::cycle()</a:t>
            </a:r>
          </a:p>
          <a:p>
            <a:pPr lvl="1"/>
            <a:r>
              <a:rPr lang="en-CA" dirty="0" smtClean="0"/>
              <a:t>Calls </a:t>
            </a:r>
            <a:r>
              <a:rPr lang="en-CA" dirty="0" err="1" smtClean="0"/>
              <a:t>get_active_mask</a:t>
            </a:r>
            <a:r>
              <a:rPr lang="en-CA" dirty="0" smtClean="0"/>
              <a:t>()</a:t>
            </a:r>
          </a:p>
          <a:p>
            <a:r>
              <a:rPr lang="en-CA" dirty="0" smtClean="0"/>
              <a:t>In </a:t>
            </a:r>
            <a:r>
              <a:rPr lang="en-CA" dirty="0" err="1" smtClean="0"/>
              <a:t>shader_core_ctx</a:t>
            </a:r>
            <a:r>
              <a:rPr lang="en-CA" dirty="0" smtClean="0"/>
              <a:t>::</a:t>
            </a:r>
            <a:r>
              <a:rPr lang="en-CA" dirty="0" err="1" smtClean="0"/>
              <a:t>issue_warp</a:t>
            </a:r>
            <a:r>
              <a:rPr lang="en-CA" dirty="0" smtClean="0"/>
              <a:t>() </a:t>
            </a:r>
            <a:r>
              <a:rPr lang="en-CA" dirty="0" smtClean="0">
                <a:sym typeface="Wingdings" pitchFamily="2" charset="2"/>
              </a:rPr>
              <a:t> </a:t>
            </a:r>
            <a:r>
              <a:rPr lang="en-CA" dirty="0" err="1" smtClean="0">
                <a:sym typeface="Wingdings" pitchFamily="2" charset="2"/>
              </a:rPr>
              <a:t>core_t</a:t>
            </a:r>
            <a:r>
              <a:rPr lang="en-CA" dirty="0" smtClean="0">
                <a:sym typeface="Wingdings" pitchFamily="2" charset="2"/>
              </a:rPr>
              <a:t>::</a:t>
            </a:r>
            <a:r>
              <a:rPr lang="en-CA" dirty="0" err="1" smtClean="0">
                <a:sym typeface="Wingdings" pitchFamily="2" charset="2"/>
              </a:rPr>
              <a:t>updateSIMTStack</a:t>
            </a:r>
            <a:r>
              <a:rPr lang="en-CA" dirty="0" smtClean="0">
                <a:sym typeface="Wingdings" pitchFamily="2" charset="2"/>
              </a:rPr>
              <a:t>()</a:t>
            </a:r>
            <a:endParaRPr lang="en-CA" dirty="0" smtClean="0"/>
          </a:p>
          <a:p>
            <a:pPr lvl="1"/>
            <a:r>
              <a:rPr lang="en-CA" dirty="0" smtClean="0"/>
              <a:t>Calls update() after functional execution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1219200" y="1905000"/>
            <a:ext cx="6781800" cy="457200"/>
          </a:xfrm>
          <a:prstGeom prst="rect">
            <a:avLst/>
          </a:prstGeom>
          <a:solidFill>
            <a:srgbClr val="7030A0"/>
          </a:solidFill>
          <a:ln w="9525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CA" sz="3200" b="1" dirty="0" smtClean="0"/>
              <a:t>Scheduler Units</a:t>
            </a:r>
            <a:endParaRPr lang="en-CA" sz="32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Register Read Stage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43000" y="2667000"/>
            <a:ext cx="2133600" cy="60960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b="1" dirty="0" err="1" smtClean="0"/>
              <a:t>m_dispatch_port</a:t>
            </a:r>
            <a:endParaRPr lang="en-CA" b="1" dirty="0" smtClean="0"/>
          </a:p>
          <a:p>
            <a:pPr algn="ctr">
              <a:defRPr/>
            </a:pPr>
            <a:r>
              <a:rPr lang="en-CA" b="1" dirty="0" smtClean="0"/>
              <a:t>[ID_OC_SP]</a:t>
            </a:r>
            <a:endParaRPr lang="en-CA" b="1" dirty="0"/>
          </a:p>
        </p:txBody>
      </p:sp>
      <p:sp>
        <p:nvSpPr>
          <p:cNvPr id="8" name="Rectangle 7"/>
          <p:cNvSpPr/>
          <p:nvPr/>
        </p:nvSpPr>
        <p:spPr>
          <a:xfrm>
            <a:off x="1143000" y="4800600"/>
            <a:ext cx="2133600" cy="60960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b="1" dirty="0" err="1" smtClean="0"/>
              <a:t>m_issue_port</a:t>
            </a:r>
            <a:endParaRPr lang="en-CA" b="1" dirty="0" smtClean="0"/>
          </a:p>
          <a:p>
            <a:pPr algn="ctr">
              <a:defRPr/>
            </a:pPr>
            <a:r>
              <a:rPr lang="en-CA" b="1" dirty="0" smtClean="0"/>
              <a:t>[OC_EX_SP]</a:t>
            </a:r>
            <a:endParaRPr lang="en-CA" b="1" dirty="0"/>
          </a:p>
        </p:txBody>
      </p:sp>
      <p:sp>
        <p:nvSpPr>
          <p:cNvPr id="9" name="Rectangle 8"/>
          <p:cNvSpPr/>
          <p:nvPr/>
        </p:nvSpPr>
        <p:spPr>
          <a:xfrm>
            <a:off x="1143000" y="3505200"/>
            <a:ext cx="6858000" cy="1066800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CA" sz="3200" b="1" dirty="0" smtClean="0"/>
              <a:t>Operand Collector</a:t>
            </a:r>
          </a:p>
          <a:p>
            <a:pPr algn="ctr"/>
            <a:r>
              <a:rPr lang="en-CA" sz="2400" b="1" dirty="0" smtClean="0"/>
              <a:t>(</a:t>
            </a:r>
            <a:r>
              <a:rPr lang="en-CA" sz="2400" b="1" dirty="0" err="1" smtClean="0"/>
              <a:t>opndcoll_rfu_t</a:t>
            </a:r>
            <a:r>
              <a:rPr lang="en-CA" sz="2400" b="1" dirty="0" smtClean="0"/>
              <a:t>  </a:t>
            </a:r>
            <a:r>
              <a:rPr lang="en-CA" sz="2400" b="1" dirty="0" err="1" smtClean="0"/>
              <a:t>m_operand_collector</a:t>
            </a:r>
            <a:r>
              <a:rPr lang="en-CA" sz="2400" b="1" dirty="0" smtClean="0"/>
              <a:t>)</a:t>
            </a:r>
            <a:endParaRPr lang="en-CA" sz="2400" b="1" dirty="0"/>
          </a:p>
        </p:txBody>
      </p:sp>
      <p:sp>
        <p:nvSpPr>
          <p:cNvPr id="10" name="Rectangle 9"/>
          <p:cNvSpPr/>
          <p:nvPr/>
        </p:nvSpPr>
        <p:spPr>
          <a:xfrm>
            <a:off x="1143000" y="5638800"/>
            <a:ext cx="2133600" cy="457200"/>
          </a:xfrm>
          <a:prstGeom prst="rect">
            <a:avLst/>
          </a:prstGeom>
          <a:solidFill>
            <a:srgbClr val="9933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b="1" dirty="0" err="1" smtClean="0"/>
              <a:t>m_sp_unit</a:t>
            </a:r>
            <a:endParaRPr lang="en-CA" b="1" dirty="0"/>
          </a:p>
        </p:txBody>
      </p:sp>
      <p:cxnSp>
        <p:nvCxnSpPr>
          <p:cNvPr id="12" name="Straight Arrow Connector 11"/>
          <p:cNvCxnSpPr>
            <a:stCxn id="8" idx="2"/>
            <a:endCxn id="10" idx="0"/>
          </p:cNvCxnSpPr>
          <p:nvPr/>
        </p:nvCxnSpPr>
        <p:spPr>
          <a:xfrm>
            <a:off x="2209800" y="5410200"/>
            <a:ext cx="0" cy="22860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2"/>
          </p:cNvCxnSpPr>
          <p:nvPr/>
        </p:nvCxnSpPr>
        <p:spPr>
          <a:xfrm>
            <a:off x="2209800" y="3276600"/>
            <a:ext cx="0" cy="22860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8" idx="0"/>
          </p:cNvCxnSpPr>
          <p:nvPr/>
        </p:nvCxnSpPr>
        <p:spPr>
          <a:xfrm>
            <a:off x="2209800" y="4495800"/>
            <a:ext cx="0" cy="30480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143000" y="1981200"/>
            <a:ext cx="6781800" cy="457200"/>
          </a:xfrm>
          <a:prstGeom prst="rect">
            <a:avLst/>
          </a:prstGeom>
          <a:solidFill>
            <a:srgbClr val="7030A0"/>
          </a:solidFill>
          <a:ln w="9525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CA" sz="3200" b="1" dirty="0" smtClean="0"/>
              <a:t>Scheduler Units</a:t>
            </a:r>
            <a:endParaRPr lang="en-CA" sz="3200" b="1" dirty="0"/>
          </a:p>
        </p:txBody>
      </p:sp>
      <p:cxnSp>
        <p:nvCxnSpPr>
          <p:cNvPr id="28" name="Straight Arrow Connector 27"/>
          <p:cNvCxnSpPr>
            <a:endCxn id="7" idx="0"/>
          </p:cNvCxnSpPr>
          <p:nvPr/>
        </p:nvCxnSpPr>
        <p:spPr>
          <a:xfrm>
            <a:off x="2209800" y="2438400"/>
            <a:ext cx="0" cy="22860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505200" y="2667000"/>
            <a:ext cx="2133600" cy="60960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b="1" dirty="0" err="1" smtClean="0"/>
              <a:t>m_dispatch_port</a:t>
            </a:r>
            <a:endParaRPr lang="en-CA" b="1" dirty="0" smtClean="0"/>
          </a:p>
          <a:p>
            <a:pPr algn="ctr">
              <a:defRPr/>
            </a:pPr>
            <a:r>
              <a:rPr lang="en-CA" b="1" dirty="0" smtClean="0"/>
              <a:t>[ID_OC_SFU]</a:t>
            </a:r>
            <a:endParaRPr lang="en-CA" b="1" dirty="0"/>
          </a:p>
        </p:txBody>
      </p:sp>
      <p:sp>
        <p:nvSpPr>
          <p:cNvPr id="42" name="Rectangle 41"/>
          <p:cNvSpPr/>
          <p:nvPr/>
        </p:nvSpPr>
        <p:spPr>
          <a:xfrm>
            <a:off x="3505200" y="4800600"/>
            <a:ext cx="2133600" cy="60960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b="1" dirty="0" err="1" smtClean="0"/>
              <a:t>m_issue_port</a:t>
            </a:r>
            <a:endParaRPr lang="en-CA" b="1" dirty="0" smtClean="0"/>
          </a:p>
          <a:p>
            <a:pPr algn="ctr">
              <a:defRPr/>
            </a:pPr>
            <a:r>
              <a:rPr lang="en-CA" b="1" dirty="0" smtClean="0"/>
              <a:t>[OC_EX_SFU]</a:t>
            </a:r>
            <a:endParaRPr lang="en-CA" b="1" dirty="0"/>
          </a:p>
        </p:txBody>
      </p:sp>
      <p:sp>
        <p:nvSpPr>
          <p:cNvPr id="43" name="Rectangle 42"/>
          <p:cNvSpPr/>
          <p:nvPr/>
        </p:nvSpPr>
        <p:spPr>
          <a:xfrm>
            <a:off x="3505200" y="5638800"/>
            <a:ext cx="2133600" cy="457200"/>
          </a:xfrm>
          <a:prstGeom prst="rect">
            <a:avLst/>
          </a:prstGeom>
          <a:solidFill>
            <a:srgbClr val="9933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b="1" dirty="0" err="1" smtClean="0"/>
              <a:t>m_sfu_unit</a:t>
            </a:r>
            <a:endParaRPr lang="en-CA" b="1" dirty="0"/>
          </a:p>
        </p:txBody>
      </p:sp>
      <p:cxnSp>
        <p:nvCxnSpPr>
          <p:cNvPr id="44" name="Straight Arrow Connector 43"/>
          <p:cNvCxnSpPr>
            <a:stCxn id="42" idx="2"/>
            <a:endCxn id="43" idx="0"/>
          </p:cNvCxnSpPr>
          <p:nvPr/>
        </p:nvCxnSpPr>
        <p:spPr>
          <a:xfrm>
            <a:off x="4572000" y="5410200"/>
            <a:ext cx="0" cy="22860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41" idx="2"/>
          </p:cNvCxnSpPr>
          <p:nvPr/>
        </p:nvCxnSpPr>
        <p:spPr>
          <a:xfrm>
            <a:off x="4572000" y="3276600"/>
            <a:ext cx="0" cy="22860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endCxn id="42" idx="0"/>
          </p:cNvCxnSpPr>
          <p:nvPr/>
        </p:nvCxnSpPr>
        <p:spPr>
          <a:xfrm>
            <a:off x="4572000" y="4495800"/>
            <a:ext cx="0" cy="30480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41" idx="0"/>
          </p:cNvCxnSpPr>
          <p:nvPr/>
        </p:nvCxnSpPr>
        <p:spPr>
          <a:xfrm>
            <a:off x="4572000" y="2438400"/>
            <a:ext cx="0" cy="22860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5867400" y="2667000"/>
            <a:ext cx="2133600" cy="60960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b="1" dirty="0" err="1" smtClean="0"/>
              <a:t>m_dispatch_port</a:t>
            </a:r>
            <a:endParaRPr lang="en-CA" b="1" dirty="0" smtClean="0"/>
          </a:p>
          <a:p>
            <a:pPr algn="ctr">
              <a:defRPr/>
            </a:pPr>
            <a:r>
              <a:rPr lang="en-CA" b="1" dirty="0" smtClean="0"/>
              <a:t>[ID_OC_MEM]</a:t>
            </a:r>
            <a:endParaRPr lang="en-CA" b="1" dirty="0"/>
          </a:p>
        </p:txBody>
      </p:sp>
      <p:sp>
        <p:nvSpPr>
          <p:cNvPr id="49" name="Rectangle 48"/>
          <p:cNvSpPr/>
          <p:nvPr/>
        </p:nvSpPr>
        <p:spPr>
          <a:xfrm>
            <a:off x="5867400" y="4800600"/>
            <a:ext cx="2133600" cy="60960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b="1" dirty="0" err="1" smtClean="0"/>
              <a:t>m_issue_port</a:t>
            </a:r>
            <a:endParaRPr lang="en-CA" b="1" dirty="0" smtClean="0"/>
          </a:p>
          <a:p>
            <a:pPr algn="ctr">
              <a:defRPr/>
            </a:pPr>
            <a:r>
              <a:rPr lang="en-CA" b="1" dirty="0" smtClean="0"/>
              <a:t>[OC_EX_MEM]</a:t>
            </a:r>
            <a:endParaRPr lang="en-CA" b="1" dirty="0"/>
          </a:p>
        </p:txBody>
      </p:sp>
      <p:sp>
        <p:nvSpPr>
          <p:cNvPr id="50" name="Rectangle 49"/>
          <p:cNvSpPr/>
          <p:nvPr/>
        </p:nvSpPr>
        <p:spPr>
          <a:xfrm>
            <a:off x="5867400" y="5638800"/>
            <a:ext cx="2133600" cy="457200"/>
          </a:xfrm>
          <a:prstGeom prst="rect">
            <a:avLst/>
          </a:prstGeom>
          <a:solidFill>
            <a:srgbClr val="9933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b="1" dirty="0" err="1" smtClean="0"/>
              <a:t>m_ldst_unit</a:t>
            </a:r>
            <a:endParaRPr lang="en-CA" b="1" dirty="0"/>
          </a:p>
        </p:txBody>
      </p:sp>
      <p:cxnSp>
        <p:nvCxnSpPr>
          <p:cNvPr id="51" name="Straight Arrow Connector 50"/>
          <p:cNvCxnSpPr>
            <a:stCxn id="49" idx="2"/>
            <a:endCxn id="50" idx="0"/>
          </p:cNvCxnSpPr>
          <p:nvPr/>
        </p:nvCxnSpPr>
        <p:spPr>
          <a:xfrm>
            <a:off x="6934200" y="5410200"/>
            <a:ext cx="0" cy="22860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48" idx="2"/>
          </p:cNvCxnSpPr>
          <p:nvPr/>
        </p:nvCxnSpPr>
        <p:spPr>
          <a:xfrm>
            <a:off x="6934200" y="3276600"/>
            <a:ext cx="0" cy="22860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endCxn id="49" idx="0"/>
          </p:cNvCxnSpPr>
          <p:nvPr/>
        </p:nvCxnSpPr>
        <p:spPr>
          <a:xfrm>
            <a:off x="6934200" y="4495800"/>
            <a:ext cx="0" cy="30480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48" idx="0"/>
          </p:cNvCxnSpPr>
          <p:nvPr/>
        </p:nvCxnSpPr>
        <p:spPr>
          <a:xfrm>
            <a:off x="6934200" y="2438400"/>
            <a:ext cx="0" cy="22860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Operand Collector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>
              <a:buNone/>
            </a:pPr>
            <a:r>
              <a:rPr lang="en-CA" b="1" dirty="0" err="1" smtClean="0">
                <a:solidFill>
                  <a:srgbClr val="0070C0"/>
                </a:solidFill>
              </a:rPr>
              <a:t>opndcoll_rfu_t</a:t>
            </a:r>
            <a:r>
              <a:rPr lang="en-CA" dirty="0" smtClean="0"/>
              <a:t> in </a:t>
            </a:r>
            <a:r>
              <a:rPr lang="en-CA" dirty="0" err="1" smtClean="0"/>
              <a:t>gpgpu-sim</a:t>
            </a:r>
            <a:r>
              <a:rPr lang="en-CA" dirty="0" smtClean="0"/>
              <a:t>/</a:t>
            </a:r>
            <a:r>
              <a:rPr lang="en-CA" dirty="0" err="1" smtClean="0"/>
              <a:t>shader</a:t>
            </a:r>
            <a:r>
              <a:rPr lang="en-CA" dirty="0" smtClean="0"/>
              <a:t>.[</a:t>
            </a:r>
            <a:r>
              <a:rPr lang="en-CA" dirty="0" err="1" smtClean="0"/>
              <a:t>h,cc</a:t>
            </a:r>
            <a:r>
              <a:rPr lang="en-CA" dirty="0" smtClean="0"/>
              <a:t>]</a:t>
            </a:r>
          </a:p>
          <a:p>
            <a:r>
              <a:rPr lang="en-CA" dirty="0" smtClean="0"/>
              <a:t>Set of subclasses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90600" y="2743200"/>
          <a:ext cx="7315200" cy="342543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95055"/>
                <a:gridCol w="5320145"/>
              </a:tblGrid>
              <a:tr h="410291"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Name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Description</a:t>
                      </a:r>
                      <a:endParaRPr lang="en-CA" sz="2000" dirty="0"/>
                    </a:p>
                  </a:txBody>
                  <a:tcPr/>
                </a:tc>
              </a:tr>
              <a:tr h="199309">
                <a:tc>
                  <a:txBody>
                    <a:bodyPr/>
                    <a:lstStyle/>
                    <a:p>
                      <a:r>
                        <a:rPr lang="en-CA" sz="2000" dirty="0" err="1" smtClean="0"/>
                        <a:t>arbiter_t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Arbitrate </a:t>
                      </a:r>
                      <a:r>
                        <a:rPr lang="en-CA" sz="2000" baseline="0" dirty="0" smtClean="0"/>
                        <a:t>accesses to the register file banks</a:t>
                      </a:r>
                      <a:endParaRPr lang="en-CA" sz="2000" dirty="0"/>
                    </a:p>
                  </a:txBody>
                  <a:tcPr/>
                </a:tc>
              </a:tr>
              <a:tr h="336469"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op_t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000" baseline="0" dirty="0" smtClean="0"/>
                        <a:t>A read/write to a single register</a:t>
                      </a:r>
                    </a:p>
                  </a:txBody>
                  <a:tcPr/>
                </a:tc>
              </a:tr>
              <a:tr h="410291">
                <a:tc>
                  <a:txBody>
                    <a:bodyPr/>
                    <a:lstStyle/>
                    <a:p>
                      <a:r>
                        <a:rPr lang="en-CA" sz="2000" dirty="0" err="1" smtClean="0"/>
                        <a:t>allocation_t</a:t>
                      </a:r>
                      <a:endParaRPr lang="en-C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Link op_t</a:t>
                      </a:r>
                      <a:r>
                        <a:rPr lang="en-CA" sz="2000" baseline="0" dirty="0" smtClean="0"/>
                        <a:t> to an allocated access in </a:t>
                      </a:r>
                      <a:r>
                        <a:rPr lang="en-CA" sz="2000" baseline="0" dirty="0" err="1" smtClean="0"/>
                        <a:t>arbiter_t</a:t>
                      </a:r>
                      <a:endParaRPr lang="en-CA" sz="2000" dirty="0"/>
                    </a:p>
                  </a:txBody>
                  <a:tcPr/>
                </a:tc>
              </a:tr>
              <a:tr h="410291">
                <a:tc>
                  <a:txBody>
                    <a:bodyPr/>
                    <a:lstStyle/>
                    <a:p>
                      <a:r>
                        <a:rPr lang="en-CA" sz="2000" dirty="0" err="1" smtClean="0"/>
                        <a:t>input_port_t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Input to operand collector</a:t>
                      </a:r>
                      <a:endParaRPr lang="en-CA" sz="2000" dirty="0"/>
                    </a:p>
                  </a:txBody>
                  <a:tcPr/>
                </a:tc>
              </a:tr>
              <a:tr h="410291">
                <a:tc>
                  <a:txBody>
                    <a:bodyPr/>
                    <a:lstStyle/>
                    <a:p>
                      <a:r>
                        <a:rPr lang="en-CA" sz="2000" dirty="0" err="1" smtClean="0"/>
                        <a:t>collector_unit_t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Collector Unit</a:t>
                      </a:r>
                    </a:p>
                    <a:p>
                      <a:r>
                        <a:rPr lang="en-CA" sz="2000" dirty="0" smtClean="0"/>
                        <a:t>- One for each warp instruction</a:t>
                      </a:r>
                      <a:endParaRPr lang="en-CA" sz="2000" dirty="0"/>
                    </a:p>
                  </a:txBody>
                  <a:tcPr/>
                </a:tc>
              </a:tr>
              <a:tr h="410291">
                <a:tc>
                  <a:txBody>
                    <a:bodyPr/>
                    <a:lstStyle/>
                    <a:p>
                      <a:r>
                        <a:rPr lang="en-CA" sz="2000" dirty="0" err="1" smtClean="0"/>
                        <a:t>dispatch_unit_t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Dispatch</a:t>
                      </a:r>
                      <a:r>
                        <a:rPr lang="en-CA" sz="2000" baseline="0" dirty="0" smtClean="0"/>
                        <a:t> a warp instruction with all operands fetched to the corresponding unit</a:t>
                      </a:r>
                      <a:endParaRPr lang="en-CA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Our Own Experience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 smtClean="0"/>
              <a:t>Thread Block Compaction (HPCA 2011)</a:t>
            </a:r>
          </a:p>
          <a:p>
            <a:pPr lvl="1"/>
            <a:r>
              <a:rPr lang="en-CA" dirty="0" smtClean="0"/>
              <a:t>Implemented low-level CUDA API for </a:t>
            </a:r>
            <a:br>
              <a:rPr lang="en-CA" dirty="0" smtClean="0"/>
            </a:br>
            <a:r>
              <a:rPr lang="en-CA" dirty="0" smtClean="0"/>
              <a:t>ray-tracing workload</a:t>
            </a:r>
          </a:p>
          <a:p>
            <a:pPr lvl="1"/>
            <a:r>
              <a:rPr lang="en-CA" dirty="0" smtClean="0"/>
              <a:t>Allow GPU to access CPU memory space directly for </a:t>
            </a:r>
            <a:r>
              <a:rPr lang="en-CA" dirty="0" err="1" smtClean="0"/>
              <a:t>VisBench</a:t>
            </a:r>
            <a:endParaRPr lang="en-CA" dirty="0" smtClean="0"/>
          </a:p>
          <a:p>
            <a:pPr lvl="1"/>
            <a:endParaRPr lang="en-CA" dirty="0" smtClean="0"/>
          </a:p>
          <a:p>
            <a:r>
              <a:rPr lang="en-CA" dirty="0" smtClean="0"/>
              <a:t>Hardware Transactional Memory for </a:t>
            </a:r>
            <a:br>
              <a:rPr lang="en-CA" dirty="0" smtClean="0"/>
            </a:br>
            <a:r>
              <a:rPr lang="en-CA" dirty="0" smtClean="0"/>
              <a:t>GPU Architectures (MICRO 2011)</a:t>
            </a:r>
          </a:p>
          <a:p>
            <a:pPr lvl="1"/>
            <a:r>
              <a:rPr lang="en-CA" dirty="0" smtClean="0"/>
              <a:t>Extended functional simulator to </a:t>
            </a:r>
            <a:br>
              <a:rPr lang="en-CA" dirty="0" smtClean="0"/>
            </a:br>
            <a:r>
              <a:rPr lang="en-CA" dirty="0" smtClean="0"/>
              <a:t>support transactions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5AB7774A-6960-40D1-BC05-05366E169F0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Operand Collector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CA" b="1" dirty="0" err="1" smtClean="0"/>
              <a:t>opndcoll_rfu_t</a:t>
            </a:r>
            <a:r>
              <a:rPr lang="en-CA" b="1" dirty="0" smtClean="0"/>
              <a:t>::step()  </a:t>
            </a:r>
            <a:r>
              <a:rPr lang="en-CA" dirty="0" smtClean="0">
                <a:sym typeface="Wingdings" pitchFamily="2" charset="2"/>
              </a:rPr>
              <a:t> Cycle function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For each input port, </a:t>
            </a:r>
            <a:r>
              <a:rPr lang="en-CA" dirty="0" err="1" smtClean="0"/>
              <a:t>allocate_cu</a:t>
            </a:r>
            <a:r>
              <a:rPr lang="en-CA" dirty="0" smtClean="0"/>
              <a:t>()</a:t>
            </a:r>
          </a:p>
          <a:p>
            <a:pPr marL="914400" lvl="1" indent="-514350"/>
            <a:r>
              <a:rPr lang="en-CA" dirty="0" smtClean="0"/>
              <a:t>Allocate a free collector unit for the warp instruction</a:t>
            </a:r>
          </a:p>
          <a:p>
            <a:pPr marL="914400" lvl="1" indent="-514350"/>
            <a:r>
              <a:rPr lang="en-CA" dirty="0" smtClean="0"/>
              <a:t>Push its register reads into queues in the arbiter unit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err="1" smtClean="0"/>
              <a:t>allocate_reads</a:t>
            </a:r>
            <a:r>
              <a:rPr lang="en-CA" dirty="0" smtClean="0"/>
              <a:t>()</a:t>
            </a:r>
          </a:p>
          <a:p>
            <a:pPr marL="914400" lvl="1" indent="-514350"/>
            <a:r>
              <a:rPr lang="en-CA" dirty="0" smtClean="0"/>
              <a:t>Process reads that have no bank conflict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err="1" smtClean="0"/>
              <a:t>dispatch_ready_cu</a:t>
            </a:r>
            <a:r>
              <a:rPr lang="en-CA" dirty="0" smtClean="0"/>
              <a:t>()</a:t>
            </a:r>
          </a:p>
          <a:p>
            <a:pPr marL="914400" lvl="1" indent="-514350"/>
            <a:r>
              <a:rPr lang="en-CA" dirty="0" smtClean="0"/>
              <a:t>Each dispatch unit selects a collector unit with fetched operands </a:t>
            </a:r>
          </a:p>
          <a:p>
            <a:pPr marL="914400" lvl="1" indent="-514350"/>
            <a:r>
              <a:rPr lang="en-CA" dirty="0" smtClean="0"/>
              <a:t>Sends its instruction to output port</a:t>
            </a:r>
          </a:p>
          <a:p>
            <a:pPr marL="514350" indent="-514350">
              <a:buNone/>
            </a:pPr>
            <a:r>
              <a:rPr lang="en-CA" b="1" dirty="0" err="1" smtClean="0"/>
              <a:t>opndcoll_rfu_t</a:t>
            </a:r>
            <a:r>
              <a:rPr lang="en-CA" b="1" dirty="0" smtClean="0"/>
              <a:t>::</a:t>
            </a:r>
            <a:r>
              <a:rPr lang="en-CA" b="1" dirty="0" err="1" smtClean="0"/>
              <a:t>writeback</a:t>
            </a:r>
            <a:r>
              <a:rPr lang="en-CA" b="1" dirty="0" smtClean="0"/>
              <a:t>()  </a:t>
            </a:r>
            <a:endParaRPr lang="en-CA" dirty="0" smtClean="0">
              <a:sym typeface="Wingdings" pitchFamily="2" charset="2"/>
            </a:endParaRPr>
          </a:p>
          <a:p>
            <a:pPr marL="914400" lvl="1" indent="-514350"/>
            <a:r>
              <a:rPr lang="en-CA" dirty="0" smtClean="0">
                <a:sym typeface="Wingdings" pitchFamily="2" charset="2"/>
              </a:rPr>
              <a:t>Allocate bank for writes to registers </a:t>
            </a:r>
            <a:br>
              <a:rPr lang="en-CA" dirty="0" smtClean="0">
                <a:sym typeface="Wingdings" pitchFamily="2" charset="2"/>
              </a:rPr>
            </a:br>
            <a:r>
              <a:rPr lang="en-CA" dirty="0" smtClean="0">
                <a:sym typeface="Wingdings" pitchFamily="2" charset="2"/>
              </a:rPr>
              <a:t>(has priority over reads)</a:t>
            </a:r>
          </a:p>
          <a:p>
            <a:pPr marL="914400" lvl="1" indent="-514350"/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Execution Stage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en-CA" dirty="0" smtClean="0"/>
              <a:t>Calls cycle() for every functional unit</a:t>
            </a:r>
          </a:p>
          <a:p>
            <a:pPr lvl="1"/>
            <a:r>
              <a:rPr lang="en-CA" dirty="0" smtClean="0"/>
              <a:t>ALU Units (SP, SFU)</a:t>
            </a:r>
          </a:p>
          <a:p>
            <a:pPr lvl="1"/>
            <a:r>
              <a:rPr lang="en-CA" dirty="0" smtClean="0"/>
              <a:t>Memory Unit</a:t>
            </a:r>
          </a:p>
          <a:p>
            <a:r>
              <a:rPr lang="en-CA" dirty="0" smtClean="0"/>
              <a:t>Implements a result bus reservation system for groups of ALU units that shares a common </a:t>
            </a:r>
            <a:r>
              <a:rPr lang="en-CA" dirty="0" err="1" smtClean="0"/>
              <a:t>writeback</a:t>
            </a:r>
            <a:r>
              <a:rPr lang="en-CA" dirty="0" smtClean="0"/>
              <a:t> bus</a:t>
            </a:r>
          </a:p>
          <a:p>
            <a:pPr lvl="1"/>
            <a:r>
              <a:rPr lang="en-CA" dirty="0" smtClean="0"/>
              <a:t>Prevent stalling </a:t>
            </a:r>
            <a:r>
              <a:rPr lang="en-CA" i="1" dirty="0" smtClean="0"/>
              <a:t>inside</a:t>
            </a:r>
            <a:r>
              <a:rPr lang="en-CA" dirty="0" smtClean="0"/>
              <a:t> the units 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ALU Pipeline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1676399"/>
          </a:xfrm>
        </p:spPr>
        <p:txBody>
          <a:bodyPr/>
          <a:lstStyle/>
          <a:p>
            <a:pPr>
              <a:buNone/>
            </a:pPr>
            <a:r>
              <a:rPr lang="en-CA" b="1" dirty="0" err="1" smtClean="0"/>
              <a:t>pipelined_simd_unit</a:t>
            </a:r>
            <a:endParaRPr lang="en-CA" b="1" dirty="0" smtClean="0"/>
          </a:p>
          <a:p>
            <a:r>
              <a:rPr lang="en-CA" dirty="0" smtClean="0"/>
              <a:t>SP unit and SFU unit</a:t>
            </a:r>
          </a:p>
          <a:p>
            <a:r>
              <a:rPr lang="en-CA" dirty="0" smtClean="0"/>
              <a:t>Instruction-dependent BW and Latency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pic>
        <p:nvPicPr>
          <p:cNvPr id="1026" name="Picture 2" descr="C:\Users\wlfung\Documents\My Dropbox\ISCA2012-Tutorial-Private\figures\Simd_function_uni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3429000"/>
            <a:ext cx="7260409" cy="2762250"/>
          </a:xfrm>
          <a:prstGeom prst="rect">
            <a:avLst/>
          </a:prstGeom>
          <a:noFill/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Memory Unit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CA" sz="3300" b="1" dirty="0" smtClean="0"/>
              <a:t>ldst_unit</a:t>
            </a:r>
          </a:p>
          <a:p>
            <a:r>
              <a:rPr lang="en-CA" dirty="0" smtClean="0"/>
              <a:t>Instantiates and operates on all in-core memories</a:t>
            </a:r>
          </a:p>
          <a:p>
            <a:pPr lvl="1"/>
            <a:r>
              <a:rPr lang="en-CA" dirty="0" smtClean="0"/>
              <a:t>Texture cache: m_L1T</a:t>
            </a:r>
          </a:p>
          <a:p>
            <a:pPr lvl="1"/>
            <a:r>
              <a:rPr lang="en-CA" dirty="0" smtClean="0"/>
              <a:t>Constant cache: m_L1C</a:t>
            </a:r>
          </a:p>
          <a:p>
            <a:pPr lvl="1"/>
            <a:r>
              <a:rPr lang="en-CA" dirty="0" smtClean="0"/>
              <a:t>Data cache: m_L1D</a:t>
            </a:r>
          </a:p>
          <a:p>
            <a:pPr lvl="1"/>
            <a:r>
              <a:rPr lang="en-CA" dirty="0" smtClean="0"/>
              <a:t>Shared memory: </a:t>
            </a:r>
            <a:r>
              <a:rPr lang="en-CA" dirty="0" err="1" smtClean="0"/>
              <a:t>m_pipeline_reg</a:t>
            </a:r>
            <a:endParaRPr lang="en-CA" dirty="0" smtClean="0"/>
          </a:p>
          <a:p>
            <a:r>
              <a:rPr lang="en-CA" dirty="0" smtClean="0"/>
              <a:t>Off-core interface: </a:t>
            </a:r>
            <a:r>
              <a:rPr lang="en-CA" dirty="0" err="1" smtClean="0"/>
              <a:t>m_icnt</a:t>
            </a:r>
            <a:endParaRPr lang="en-CA" dirty="0" smtClean="0"/>
          </a:p>
          <a:p>
            <a:r>
              <a:rPr lang="en-CA" dirty="0" err="1" smtClean="0"/>
              <a:t>Mem_fetch</a:t>
            </a:r>
            <a:r>
              <a:rPr lang="en-CA" dirty="0" smtClean="0"/>
              <a:t> allocator: </a:t>
            </a:r>
            <a:r>
              <a:rPr lang="en-CA" dirty="0" err="1" smtClean="0"/>
              <a:t>m_mf_allocator</a:t>
            </a:r>
            <a:endParaRPr lang="en-CA" dirty="0" smtClean="0"/>
          </a:p>
          <a:p>
            <a:r>
              <a:rPr lang="en-CA" dirty="0" smtClean="0"/>
              <a:t>Operates at a </a:t>
            </a:r>
            <a:r>
              <a:rPr lang="en-CA" dirty="0" err="1" smtClean="0"/>
              <a:t>clock_multipler</a:t>
            </a:r>
            <a:r>
              <a:rPr lang="en-CA" dirty="0" smtClean="0"/>
              <a:t>() rate </a:t>
            </a:r>
          </a:p>
          <a:p>
            <a:pPr lvl="1"/>
            <a:r>
              <a:rPr lang="en-CA" dirty="0" smtClean="0"/>
              <a:t>Model half-warps</a:t>
            </a:r>
          </a:p>
          <a:p>
            <a:pPr lvl="1"/>
            <a:endParaRPr lang="en-CA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Memory Unit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CA" b="1" dirty="0" err="1" smtClean="0"/>
              <a:t>ldst_unit</a:t>
            </a:r>
            <a:r>
              <a:rPr lang="en-CA" b="1" dirty="0" smtClean="0"/>
              <a:t>::cycle()</a:t>
            </a:r>
            <a:endParaRPr lang="en-CA" dirty="0" smtClean="0"/>
          </a:p>
          <a:p>
            <a:r>
              <a:rPr lang="en-CA" dirty="0" smtClean="0"/>
              <a:t>Process memory responses from </a:t>
            </a:r>
            <a:r>
              <a:rPr lang="en-CA" dirty="0" err="1" smtClean="0"/>
              <a:t>m_response_fifo</a:t>
            </a:r>
            <a:endParaRPr lang="en-CA" dirty="0" smtClean="0"/>
          </a:p>
          <a:p>
            <a:r>
              <a:rPr lang="en-CA" dirty="0" smtClean="0"/>
              <a:t>Service instruction at </a:t>
            </a:r>
            <a:r>
              <a:rPr lang="en-CA" dirty="0" err="1" smtClean="0"/>
              <a:t>m_dispatch_reg</a:t>
            </a:r>
            <a:endParaRPr lang="en-CA" dirty="0" smtClean="0"/>
          </a:p>
          <a:p>
            <a:pPr lvl="1"/>
            <a:r>
              <a:rPr lang="en-CA" dirty="0" smtClean="0"/>
              <a:t>One access (</a:t>
            </a:r>
            <a:r>
              <a:rPr lang="en-CA" dirty="0" err="1" smtClean="0"/>
              <a:t>mem_access_t</a:t>
            </a:r>
            <a:r>
              <a:rPr lang="en-CA" dirty="0" smtClean="0"/>
              <a:t>) / cycle</a:t>
            </a:r>
          </a:p>
          <a:p>
            <a:pPr lvl="1"/>
            <a:r>
              <a:rPr lang="en-CA" dirty="0" smtClean="0"/>
              <a:t>Stall until every access in instruction’s </a:t>
            </a:r>
            <a:r>
              <a:rPr lang="en-CA" dirty="0" err="1" smtClean="0"/>
              <a:t>m_access_q</a:t>
            </a:r>
            <a:r>
              <a:rPr lang="en-CA" dirty="0" smtClean="0"/>
              <a:t> is processed</a:t>
            </a:r>
          </a:p>
          <a:p>
            <a:pPr lvl="1"/>
            <a:r>
              <a:rPr lang="en-CA" dirty="0" err="1" smtClean="0"/>
              <a:t>shared_cycle</a:t>
            </a:r>
            <a:r>
              <a:rPr lang="en-CA" dirty="0" smtClean="0"/>
              <a:t>()</a:t>
            </a:r>
          </a:p>
          <a:p>
            <a:pPr lvl="1"/>
            <a:r>
              <a:rPr lang="en-CA" dirty="0" err="1" smtClean="0"/>
              <a:t>constant_cycle</a:t>
            </a:r>
            <a:r>
              <a:rPr lang="en-CA" dirty="0" smtClean="0"/>
              <a:t>()</a:t>
            </a:r>
          </a:p>
          <a:p>
            <a:pPr lvl="1"/>
            <a:r>
              <a:rPr lang="en-CA" dirty="0" err="1" smtClean="0"/>
              <a:t>texture_cycle</a:t>
            </a:r>
            <a:r>
              <a:rPr lang="en-CA" dirty="0" smtClean="0"/>
              <a:t>()</a:t>
            </a:r>
          </a:p>
          <a:p>
            <a:pPr lvl="1"/>
            <a:r>
              <a:rPr lang="en-CA" dirty="0" err="1" smtClean="0"/>
              <a:t>memory_cycle</a:t>
            </a:r>
            <a:r>
              <a:rPr lang="en-CA" dirty="0" smtClean="0"/>
              <a:t>()</a:t>
            </a:r>
          </a:p>
          <a:p>
            <a:pPr>
              <a:buNone/>
            </a:pPr>
            <a:endParaRPr lang="en-CA" b="1" dirty="0" smtClean="0"/>
          </a:p>
          <a:p>
            <a:pPr>
              <a:buNone/>
            </a:pPr>
            <a:r>
              <a:rPr lang="en-CA" b="1" dirty="0" err="1" smtClean="0"/>
              <a:t>ldst_unit</a:t>
            </a:r>
            <a:r>
              <a:rPr lang="en-CA" b="1" dirty="0" smtClean="0"/>
              <a:t>::</a:t>
            </a:r>
            <a:r>
              <a:rPr lang="en-CA" b="1" dirty="0" err="1" smtClean="0"/>
              <a:t>writeback</a:t>
            </a:r>
            <a:r>
              <a:rPr lang="en-CA" b="1" dirty="0" smtClean="0"/>
              <a:t>()</a:t>
            </a:r>
          </a:p>
          <a:p>
            <a:r>
              <a:rPr lang="en-CA" dirty="0" err="1" smtClean="0"/>
              <a:t>Writeback</a:t>
            </a:r>
            <a:r>
              <a:rPr lang="en-CA" dirty="0" smtClean="0"/>
              <a:t> for one of the component (client)</a:t>
            </a:r>
          </a:p>
          <a:p>
            <a:pPr lvl="1"/>
            <a:r>
              <a:rPr lang="en-CA" dirty="0" smtClean="0"/>
              <a:t>Optional: Fill caches</a:t>
            </a:r>
          </a:p>
          <a:p>
            <a:pPr lvl="1"/>
            <a:r>
              <a:rPr lang="en-CA" dirty="0" err="1" smtClean="0"/>
              <a:t>Writeback</a:t>
            </a:r>
            <a:r>
              <a:rPr lang="en-CA" dirty="0" smtClean="0"/>
              <a:t> data to register via operand collector</a:t>
            </a:r>
          </a:p>
          <a:p>
            <a:pPr lvl="1"/>
            <a:r>
              <a:rPr lang="en-CA" dirty="0" smtClean="0"/>
              <a:t>Signal scoreboard to unlock register(s)</a:t>
            </a:r>
          </a:p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57600" y="3733800"/>
            <a:ext cx="41168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err="1" smtClean="0"/>
              <a:t>process_memory_access_queue</a:t>
            </a:r>
            <a:r>
              <a:rPr lang="en-CA" sz="2000" dirty="0" smtClean="0"/>
              <a:t>()</a:t>
            </a:r>
          </a:p>
          <a:p>
            <a:pPr>
              <a:buFont typeface="Arial" pitchFamily="34" charset="0"/>
              <a:buChar char="•"/>
            </a:pPr>
            <a:r>
              <a:rPr lang="en-CA" sz="2000" dirty="0" smtClean="0"/>
              <a:t> Access cache</a:t>
            </a:r>
            <a:endParaRPr lang="en-CA" sz="2000" dirty="0"/>
          </a:p>
        </p:txBody>
      </p:sp>
      <p:cxnSp>
        <p:nvCxnSpPr>
          <p:cNvPr id="9" name="Straight Arrow Connector 8"/>
          <p:cNvCxnSpPr>
            <a:endCxn id="7" idx="1"/>
          </p:cNvCxnSpPr>
          <p:nvPr/>
        </p:nvCxnSpPr>
        <p:spPr>
          <a:xfrm>
            <a:off x="3200400" y="3657600"/>
            <a:ext cx="457200" cy="430143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7" idx="1"/>
          </p:cNvCxnSpPr>
          <p:nvPr/>
        </p:nvCxnSpPr>
        <p:spPr>
          <a:xfrm>
            <a:off x="3124200" y="3962400"/>
            <a:ext cx="533400" cy="125343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7" idx="1"/>
          </p:cNvCxnSpPr>
          <p:nvPr/>
        </p:nvCxnSpPr>
        <p:spPr>
          <a:xfrm flipV="1">
            <a:off x="3200400" y="4087743"/>
            <a:ext cx="457200" cy="179457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6858000" y="4191000"/>
            <a:ext cx="1905000" cy="1752600"/>
            <a:chOff x="6858000" y="4191000"/>
            <a:chExt cx="1905000" cy="1752600"/>
          </a:xfrm>
        </p:grpSpPr>
        <p:sp>
          <p:nvSpPr>
            <p:cNvPr id="15" name="Rectangle 14"/>
            <p:cNvSpPr/>
            <p:nvPr/>
          </p:nvSpPr>
          <p:spPr>
            <a:xfrm>
              <a:off x="6858000" y="4191000"/>
              <a:ext cx="1905000" cy="17526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>
                <a:defRPr/>
              </a:pPr>
              <a:r>
                <a:rPr lang="en-CA" sz="1600" b="1" dirty="0" err="1" smtClean="0"/>
                <a:t>m_dispatch_reg</a:t>
              </a:r>
              <a:endParaRPr lang="en-CA" sz="1600" b="1" dirty="0" smtClean="0"/>
            </a:p>
            <a:p>
              <a:pPr>
                <a:buFont typeface="Arial" pitchFamily="34" charset="0"/>
                <a:buChar char="•"/>
                <a:defRPr/>
              </a:pPr>
              <a:r>
                <a:rPr lang="en-CA" sz="1600" b="1" dirty="0" smtClean="0"/>
                <a:t> </a:t>
              </a:r>
              <a:r>
                <a:rPr lang="en-CA" sz="1600" b="1" dirty="0" err="1" smtClean="0"/>
                <a:t>m_access_q</a:t>
              </a:r>
              <a:r>
                <a:rPr lang="en-CA" sz="1600" b="1" dirty="0" smtClean="0"/>
                <a:t>: </a:t>
              </a:r>
              <a:endParaRPr lang="en-CA" sz="1600" b="1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086600" y="4800600"/>
              <a:ext cx="1447800" cy="228600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sz="1400" b="1" dirty="0" smtClean="0"/>
                <a:t>mem_access_t</a:t>
              </a:r>
              <a:endParaRPr lang="en-CA" sz="1400" b="1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086600" y="5105400"/>
              <a:ext cx="1447800" cy="228600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sz="1400" b="1" dirty="0" smtClean="0"/>
                <a:t>mem_access_t</a:t>
              </a:r>
              <a:endParaRPr lang="en-CA" sz="1400" b="1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086600" y="5410200"/>
              <a:ext cx="1447800" cy="228600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sz="1400" b="1" dirty="0" smtClean="0"/>
                <a:t>mem_access_t</a:t>
              </a:r>
              <a:endParaRPr lang="en-CA" sz="1400" b="1" dirty="0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7543800" y="5791200"/>
              <a:ext cx="609600" cy="0"/>
            </a:xfrm>
            <a:prstGeom prst="line">
              <a:avLst/>
            </a:prstGeom>
            <a:ln w="76200" cap="rnd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Cache Models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534400" cy="48006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CA" dirty="0" smtClean="0"/>
              <a:t>See </a:t>
            </a:r>
            <a:r>
              <a:rPr lang="en-CA" dirty="0" err="1" smtClean="0">
                <a:solidFill>
                  <a:srgbClr val="0070C0"/>
                </a:solidFill>
              </a:rPr>
              <a:t>gpgpu-sim</a:t>
            </a:r>
            <a:r>
              <a:rPr lang="en-CA" dirty="0" smtClean="0">
                <a:solidFill>
                  <a:srgbClr val="0070C0"/>
                </a:solidFill>
              </a:rPr>
              <a:t>/</a:t>
            </a:r>
            <a:r>
              <a:rPr lang="en-CA" dirty="0" err="1" smtClean="0">
                <a:solidFill>
                  <a:srgbClr val="0070C0"/>
                </a:solidFill>
              </a:rPr>
              <a:t>gpu</a:t>
            </a:r>
            <a:r>
              <a:rPr lang="en-CA" dirty="0" smtClean="0">
                <a:solidFill>
                  <a:srgbClr val="0070C0"/>
                </a:solidFill>
              </a:rPr>
              <a:t>-cache.[</a:t>
            </a:r>
            <a:r>
              <a:rPr lang="en-CA" dirty="0" err="1" smtClean="0">
                <a:solidFill>
                  <a:srgbClr val="0070C0"/>
                </a:solidFill>
              </a:rPr>
              <a:t>h,cc</a:t>
            </a:r>
            <a:r>
              <a:rPr lang="en-CA" dirty="0" smtClean="0">
                <a:solidFill>
                  <a:srgbClr val="0070C0"/>
                </a:solidFill>
              </a:rPr>
              <a:t>]</a:t>
            </a:r>
          </a:p>
          <a:p>
            <a:pPr>
              <a:buNone/>
            </a:pPr>
            <a:endParaRPr lang="en-CA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CA" b="1" dirty="0" smtClean="0"/>
              <a:t>Common Components:</a:t>
            </a:r>
          </a:p>
          <a:p>
            <a:pPr>
              <a:buNone/>
            </a:pPr>
            <a:r>
              <a:rPr lang="en-CA" dirty="0" err="1" smtClean="0">
                <a:solidFill>
                  <a:srgbClr val="0070C0"/>
                </a:solidFill>
              </a:rPr>
              <a:t>tag_array</a:t>
            </a:r>
            <a:r>
              <a:rPr lang="en-CA" dirty="0" smtClean="0">
                <a:solidFill>
                  <a:srgbClr val="0070C0"/>
                </a:solidFill>
              </a:rPr>
              <a:t>: </a:t>
            </a:r>
            <a:r>
              <a:rPr lang="en-CA" dirty="0" smtClean="0"/>
              <a:t>Cache Line States, Replacement</a:t>
            </a:r>
          </a:p>
          <a:p>
            <a:pPr>
              <a:buNone/>
            </a:pPr>
            <a:r>
              <a:rPr lang="en-CA" dirty="0" err="1" smtClean="0">
                <a:solidFill>
                  <a:srgbClr val="0070C0"/>
                </a:solidFill>
              </a:rPr>
              <a:t>mshr_table</a:t>
            </a:r>
            <a:r>
              <a:rPr lang="en-CA" dirty="0" smtClean="0">
                <a:solidFill>
                  <a:srgbClr val="0070C0"/>
                </a:solidFill>
              </a:rPr>
              <a:t>: </a:t>
            </a:r>
            <a:r>
              <a:rPr lang="en-CA" dirty="0" smtClean="0"/>
              <a:t>Queues of Pending Requests</a:t>
            </a:r>
          </a:p>
          <a:p>
            <a:pPr>
              <a:buNone/>
            </a:pPr>
            <a:r>
              <a:rPr lang="en-CA" dirty="0" smtClean="0"/>
              <a:t>No data array – Data is stored in functional simulator</a:t>
            </a:r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r>
              <a:rPr lang="en-CA" b="1" dirty="0" smtClean="0"/>
              <a:t>Hierarchy of Models: </a:t>
            </a:r>
          </a:p>
          <a:p>
            <a:pPr>
              <a:buNone/>
            </a:pPr>
            <a:r>
              <a:rPr lang="en-CA" dirty="0" err="1" smtClean="0">
                <a:solidFill>
                  <a:srgbClr val="0070C0"/>
                </a:solidFill>
              </a:rPr>
              <a:t>cache_t</a:t>
            </a:r>
            <a:r>
              <a:rPr lang="en-CA" dirty="0" smtClean="0">
                <a:solidFill>
                  <a:srgbClr val="0070C0"/>
                </a:solidFill>
              </a:rPr>
              <a:t>:</a:t>
            </a:r>
            <a:r>
              <a:rPr lang="en-CA" dirty="0" smtClean="0"/>
              <a:t> General Interface</a:t>
            </a:r>
          </a:p>
          <a:p>
            <a:pPr>
              <a:buNone/>
            </a:pPr>
            <a:r>
              <a:rPr lang="en-CA" dirty="0" smtClean="0">
                <a:solidFill>
                  <a:srgbClr val="0070C0"/>
                </a:solidFill>
              </a:rPr>
              <a:t>     </a:t>
            </a:r>
            <a:r>
              <a:rPr lang="en-CA" dirty="0" err="1" smtClean="0">
                <a:solidFill>
                  <a:srgbClr val="0070C0"/>
                </a:solidFill>
              </a:rPr>
              <a:t>baseline_cache</a:t>
            </a:r>
            <a:r>
              <a:rPr lang="en-CA" dirty="0" smtClean="0"/>
              <a:t>: Non-blocking cache with request served out-of-order</a:t>
            </a:r>
          </a:p>
          <a:p>
            <a:pPr>
              <a:buNone/>
            </a:pPr>
            <a:r>
              <a:rPr lang="en-CA" dirty="0" smtClean="0">
                <a:solidFill>
                  <a:srgbClr val="0070C0"/>
                </a:solidFill>
              </a:rPr>
              <a:t>          </a:t>
            </a:r>
            <a:r>
              <a:rPr lang="en-CA" dirty="0" err="1" smtClean="0">
                <a:solidFill>
                  <a:srgbClr val="0070C0"/>
                </a:solidFill>
              </a:rPr>
              <a:t>read_only_cache</a:t>
            </a:r>
            <a:r>
              <a:rPr lang="en-CA" dirty="0" smtClean="0">
                <a:solidFill>
                  <a:srgbClr val="0070C0"/>
                </a:solidFill>
              </a:rPr>
              <a:t>: </a:t>
            </a:r>
            <a:r>
              <a:rPr lang="en-CA" dirty="0" smtClean="0"/>
              <a:t>Read accesses only</a:t>
            </a:r>
          </a:p>
          <a:p>
            <a:pPr>
              <a:buNone/>
            </a:pPr>
            <a:r>
              <a:rPr lang="en-CA" dirty="0" smtClean="0">
                <a:solidFill>
                  <a:srgbClr val="0070C0"/>
                </a:solidFill>
              </a:rPr>
              <a:t>          </a:t>
            </a:r>
            <a:r>
              <a:rPr lang="en-CA" dirty="0" err="1" smtClean="0">
                <a:solidFill>
                  <a:srgbClr val="0070C0"/>
                </a:solidFill>
              </a:rPr>
              <a:t>data_cache</a:t>
            </a:r>
            <a:r>
              <a:rPr lang="en-CA" dirty="0" smtClean="0">
                <a:solidFill>
                  <a:srgbClr val="0070C0"/>
                </a:solidFill>
              </a:rPr>
              <a:t>: </a:t>
            </a:r>
            <a:r>
              <a:rPr lang="en-CA" dirty="0" smtClean="0"/>
              <a:t>Allow read and write accesses</a:t>
            </a:r>
          </a:p>
          <a:p>
            <a:pPr>
              <a:buNone/>
            </a:pPr>
            <a:r>
              <a:rPr lang="en-CA" dirty="0" smtClean="0"/>
              <a:t>               </a:t>
            </a:r>
            <a:r>
              <a:rPr lang="en-CA" dirty="0" smtClean="0">
                <a:solidFill>
                  <a:srgbClr val="0070C0"/>
                </a:solidFill>
              </a:rPr>
              <a:t>l1_cache </a:t>
            </a:r>
            <a:r>
              <a:rPr lang="en-CA" dirty="0" smtClean="0"/>
              <a:t>and</a:t>
            </a:r>
            <a:r>
              <a:rPr lang="en-CA" dirty="0" smtClean="0">
                <a:solidFill>
                  <a:srgbClr val="0070C0"/>
                </a:solidFill>
              </a:rPr>
              <a:t> l2_cache: </a:t>
            </a:r>
            <a:r>
              <a:rPr lang="en-CA" dirty="0" smtClean="0"/>
              <a:t>Different Policies</a:t>
            </a:r>
          </a:p>
          <a:p>
            <a:pPr>
              <a:buNone/>
            </a:pPr>
            <a:r>
              <a:rPr lang="en-CA" dirty="0" smtClean="0">
                <a:solidFill>
                  <a:srgbClr val="0070C0"/>
                </a:solidFill>
              </a:rPr>
              <a:t>     </a:t>
            </a:r>
            <a:r>
              <a:rPr lang="en-CA" dirty="0" err="1" smtClean="0">
                <a:solidFill>
                  <a:srgbClr val="0070C0"/>
                </a:solidFill>
              </a:rPr>
              <a:t>texture_cache</a:t>
            </a:r>
            <a:r>
              <a:rPr lang="en-CA" dirty="0" smtClean="0">
                <a:solidFill>
                  <a:srgbClr val="0070C0"/>
                </a:solidFill>
              </a:rPr>
              <a:t>: </a:t>
            </a:r>
            <a:r>
              <a:rPr lang="en-CA" dirty="0" smtClean="0"/>
              <a:t>Read accesses in FIFO</a:t>
            </a:r>
          </a:p>
          <a:p>
            <a:r>
              <a:rPr lang="en-CA" sz="2600" dirty="0" smtClean="0"/>
              <a:t>Each instance has a reference to a memory interface (</a:t>
            </a:r>
            <a:r>
              <a:rPr lang="en-CA" sz="2600" dirty="0" err="1" smtClean="0"/>
              <a:t>m_memport</a:t>
            </a:r>
            <a:r>
              <a:rPr lang="en-CA" sz="2600" dirty="0" smtClean="0"/>
              <a:t>) for cache requests/</a:t>
            </a:r>
            <a:r>
              <a:rPr lang="en-CA" sz="2600" dirty="0" err="1" smtClean="0"/>
              <a:t>writebacks</a:t>
            </a:r>
            <a:endParaRPr lang="en-CA" sz="26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685800" y="4343400"/>
            <a:ext cx="838200" cy="1371600"/>
            <a:chOff x="609600" y="4343400"/>
            <a:chExt cx="838200" cy="137160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990600" y="4648200"/>
              <a:ext cx="0" cy="4572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990600" y="5105400"/>
              <a:ext cx="1524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990600" y="4800600"/>
              <a:ext cx="1524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295400" y="5257800"/>
              <a:ext cx="0" cy="1524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1295400" y="5410200"/>
              <a:ext cx="1524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09600" y="4343400"/>
              <a:ext cx="0" cy="13716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609600" y="5715000"/>
              <a:ext cx="1524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09600" y="4495800"/>
              <a:ext cx="1524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Cache Models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CA" b="1" dirty="0" smtClean="0"/>
              <a:t>Common interface:</a:t>
            </a:r>
          </a:p>
          <a:p>
            <a:r>
              <a:rPr lang="en-CA" dirty="0" smtClean="0">
                <a:solidFill>
                  <a:srgbClr val="0070C0"/>
                </a:solidFill>
              </a:rPr>
              <a:t>access(</a:t>
            </a:r>
            <a:r>
              <a:rPr lang="en-CA" dirty="0" err="1" smtClean="0">
                <a:solidFill>
                  <a:srgbClr val="0070C0"/>
                </a:solidFill>
              </a:rPr>
              <a:t>mem_fetch</a:t>
            </a:r>
            <a:r>
              <a:rPr lang="en-CA" dirty="0" smtClean="0">
                <a:solidFill>
                  <a:srgbClr val="0070C0"/>
                </a:solidFill>
              </a:rPr>
              <a:t> *mf)</a:t>
            </a:r>
            <a:r>
              <a:rPr lang="en-CA" dirty="0" smtClean="0"/>
              <a:t> </a:t>
            </a:r>
          </a:p>
          <a:p>
            <a:pPr lvl="1"/>
            <a:r>
              <a:rPr lang="en-CA" dirty="0" smtClean="0"/>
              <a:t>Probe the </a:t>
            </a:r>
            <a:r>
              <a:rPr lang="en-CA" dirty="0" err="1" smtClean="0"/>
              <a:t>tag_array</a:t>
            </a:r>
            <a:r>
              <a:rPr lang="en-CA" dirty="0" smtClean="0"/>
              <a:t> (no state change)</a:t>
            </a:r>
          </a:p>
          <a:p>
            <a:pPr lvl="1"/>
            <a:r>
              <a:rPr lang="en-CA" b="1" u="sng" dirty="0" smtClean="0"/>
              <a:t>New:</a:t>
            </a:r>
            <a:r>
              <a:rPr lang="en-CA" dirty="0" smtClean="0"/>
              <a:t> Call event handler according to policy</a:t>
            </a:r>
          </a:p>
          <a:p>
            <a:pPr lvl="2"/>
            <a:r>
              <a:rPr lang="en-CA" dirty="0" smtClean="0"/>
              <a:t>Read Hit</a:t>
            </a:r>
          </a:p>
          <a:p>
            <a:pPr lvl="2"/>
            <a:r>
              <a:rPr lang="en-CA" dirty="0" smtClean="0"/>
              <a:t>Read Miss</a:t>
            </a:r>
          </a:p>
          <a:p>
            <a:pPr lvl="2"/>
            <a:r>
              <a:rPr lang="en-CA" dirty="0" smtClean="0"/>
              <a:t>Write Hit</a:t>
            </a:r>
          </a:p>
          <a:p>
            <a:pPr lvl="2"/>
            <a:r>
              <a:rPr lang="en-CA" dirty="0" smtClean="0"/>
              <a:t>Write Miss</a:t>
            </a:r>
          </a:p>
          <a:p>
            <a:r>
              <a:rPr lang="en-CA" dirty="0" smtClean="0">
                <a:solidFill>
                  <a:srgbClr val="0070C0"/>
                </a:solidFill>
              </a:rPr>
              <a:t>cycle()</a:t>
            </a:r>
          </a:p>
          <a:p>
            <a:pPr lvl="1"/>
            <a:r>
              <a:rPr lang="en-CA" dirty="0" smtClean="0"/>
              <a:t>Move </a:t>
            </a:r>
            <a:r>
              <a:rPr lang="en-CA" dirty="0" err="1" smtClean="0"/>
              <a:t>mem_fetch</a:t>
            </a:r>
            <a:r>
              <a:rPr lang="en-CA" dirty="0" smtClean="0"/>
              <a:t> from </a:t>
            </a:r>
            <a:r>
              <a:rPr lang="en-CA" dirty="0" err="1" smtClean="0"/>
              <a:t>m_miss_queue</a:t>
            </a:r>
            <a:r>
              <a:rPr lang="en-CA" dirty="0" smtClean="0"/>
              <a:t> to </a:t>
            </a:r>
            <a:r>
              <a:rPr lang="en-CA" dirty="0" err="1" smtClean="0"/>
              <a:t>m_memport</a:t>
            </a:r>
            <a:endParaRPr lang="en-CA" dirty="0" smtClean="0"/>
          </a:p>
          <a:p>
            <a:r>
              <a:rPr lang="en-CA" dirty="0" smtClean="0">
                <a:solidFill>
                  <a:srgbClr val="0070C0"/>
                </a:solidFill>
              </a:rPr>
              <a:t>fill()</a:t>
            </a:r>
          </a:p>
          <a:p>
            <a:pPr lvl="1"/>
            <a:r>
              <a:rPr lang="en-CA" dirty="0" smtClean="0"/>
              <a:t>Update cache block status</a:t>
            </a:r>
          </a:p>
          <a:p>
            <a:pPr lvl="1"/>
            <a:r>
              <a:rPr lang="en-CA" dirty="0" smtClean="0"/>
              <a:t>Mark entry in </a:t>
            </a:r>
            <a:r>
              <a:rPr lang="en-CA" dirty="0" err="1" smtClean="0"/>
              <a:t>mshr_table</a:t>
            </a:r>
            <a:r>
              <a:rPr lang="en-CA" dirty="0" smtClean="0"/>
              <a:t> as ready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Cache Models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57200" y="1447800"/>
          <a:ext cx="8305800" cy="499422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73480"/>
                <a:gridCol w="6132320"/>
              </a:tblGrid>
              <a:tr h="410291"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Handler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Action</a:t>
                      </a:r>
                      <a:endParaRPr lang="en-CA" sz="2000" dirty="0"/>
                    </a:p>
                  </a:txBody>
                  <a:tcPr/>
                </a:tc>
              </a:tr>
              <a:tr h="199309">
                <a:tc>
                  <a:txBody>
                    <a:bodyPr/>
                    <a:lstStyle/>
                    <a:p>
                      <a:r>
                        <a:rPr lang="en-CA" sz="2000" dirty="0" err="1" smtClean="0"/>
                        <a:t>rd_hit_base</a:t>
                      </a:r>
                      <a:endParaRPr lang="en-CA" sz="20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Access the </a:t>
                      </a:r>
                      <a:r>
                        <a:rPr lang="en-CA" sz="2000" dirty="0" err="1" smtClean="0"/>
                        <a:t>tag_array</a:t>
                      </a:r>
                      <a:r>
                        <a:rPr lang="en-CA" sz="2000" dirty="0" smtClean="0"/>
                        <a:t> (Update LRU stack, line state)</a:t>
                      </a:r>
                      <a:endParaRPr lang="en-CA" sz="2000" dirty="0"/>
                    </a:p>
                  </a:txBody>
                  <a:tcPr marT="36000" marB="36000"/>
                </a:tc>
              </a:tr>
              <a:tr h="336469">
                <a:tc>
                  <a:txBody>
                    <a:bodyPr/>
                    <a:lstStyle/>
                    <a:p>
                      <a:r>
                        <a:rPr lang="en-CA" sz="2000" dirty="0" err="1" smtClean="0"/>
                        <a:t>rd_miss_base</a:t>
                      </a:r>
                      <a:endParaRPr lang="en-CA" sz="20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CA" sz="2000" dirty="0" smtClean="0"/>
                        <a:t>Try to allocate resource to handle miss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en-CA" dirty="0" smtClean="0"/>
                        <a:t> A cache line for replacement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en-CA" dirty="0" smtClean="0"/>
                        <a:t> Entry in </a:t>
                      </a:r>
                      <a:r>
                        <a:rPr lang="en-CA" dirty="0" err="1" smtClean="0"/>
                        <a:t>mshr_table</a:t>
                      </a:r>
                      <a:endParaRPr lang="en-CA" dirty="0" smtClean="0"/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en-CA" dirty="0" smtClean="0"/>
                        <a:t> Entry in </a:t>
                      </a:r>
                      <a:r>
                        <a:rPr lang="en-CA" dirty="0" err="1" smtClean="0"/>
                        <a:t>m_miss_queue</a:t>
                      </a:r>
                      <a:endParaRPr lang="en-CA" dirty="0" smtClean="0"/>
                    </a:p>
                    <a:p>
                      <a:pPr lvl="0">
                        <a:buFont typeface="Arial" pitchFamily="34" charset="0"/>
                        <a:buNone/>
                      </a:pPr>
                      <a:r>
                        <a:rPr lang="en-CA" dirty="0" smtClean="0"/>
                        <a:t>Fail to allocate </a:t>
                      </a:r>
                      <a:r>
                        <a:rPr lang="en-CA" dirty="0" smtClean="0">
                          <a:sym typeface="Wingdings" pitchFamily="2" charset="2"/>
                        </a:rPr>
                        <a:t> Return </a:t>
                      </a:r>
                      <a:r>
                        <a:rPr lang="en-CA" u="sng" dirty="0" smtClean="0">
                          <a:sym typeface="Wingdings" pitchFamily="2" charset="2"/>
                        </a:rPr>
                        <a:t>Resource Failure</a:t>
                      </a:r>
                      <a:endParaRPr lang="en-CA" u="sng" dirty="0" smtClean="0"/>
                    </a:p>
                  </a:txBody>
                  <a:tcPr marT="36000" marB="36000"/>
                </a:tc>
              </a:tr>
              <a:tr h="410291">
                <a:tc>
                  <a:txBody>
                    <a:bodyPr/>
                    <a:lstStyle/>
                    <a:p>
                      <a:r>
                        <a:rPr lang="en-CA" sz="2000" dirty="0" err="1" smtClean="0"/>
                        <a:t>wr_hit_wb</a:t>
                      </a:r>
                      <a:endParaRPr lang="en-CA" sz="2000" dirty="0" smtClean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Mark line as modified</a:t>
                      </a:r>
                      <a:endParaRPr lang="en-CA" sz="2000" dirty="0"/>
                    </a:p>
                  </a:txBody>
                  <a:tcPr marT="36000" marB="36000"/>
                </a:tc>
              </a:tr>
              <a:tr h="410291">
                <a:tc>
                  <a:txBody>
                    <a:bodyPr/>
                    <a:lstStyle/>
                    <a:p>
                      <a:r>
                        <a:rPr lang="en-CA" sz="2000" dirty="0" err="1" smtClean="0"/>
                        <a:t>wr_hit_wt</a:t>
                      </a:r>
                      <a:endParaRPr lang="en-CA" sz="20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Mark line as modified + Send</a:t>
                      </a:r>
                      <a:r>
                        <a:rPr lang="en-CA" sz="2000" baseline="0" dirty="0" smtClean="0"/>
                        <a:t> write request</a:t>
                      </a:r>
                      <a:endParaRPr lang="en-CA" sz="2000" dirty="0"/>
                    </a:p>
                  </a:txBody>
                  <a:tcPr marT="36000" marB="36000"/>
                </a:tc>
              </a:tr>
              <a:tr h="410291">
                <a:tc>
                  <a:txBody>
                    <a:bodyPr/>
                    <a:lstStyle/>
                    <a:p>
                      <a:r>
                        <a:rPr lang="en-CA" sz="2000" dirty="0" err="1" smtClean="0"/>
                        <a:t>wr_hit_we</a:t>
                      </a:r>
                      <a:endParaRPr lang="en-CA" sz="20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Evict line + Send</a:t>
                      </a:r>
                      <a:r>
                        <a:rPr lang="en-CA" sz="2000" baseline="0" dirty="0" smtClean="0"/>
                        <a:t> </a:t>
                      </a:r>
                      <a:r>
                        <a:rPr lang="en-CA" sz="2000" baseline="0" dirty="0" err="1" smtClean="0"/>
                        <a:t>write_request</a:t>
                      </a:r>
                      <a:endParaRPr lang="en-CA" sz="2000" dirty="0" smtClean="0"/>
                    </a:p>
                  </a:txBody>
                  <a:tcPr marT="36000" marB="36000"/>
                </a:tc>
              </a:tr>
              <a:tr h="410291">
                <a:tc>
                  <a:txBody>
                    <a:bodyPr/>
                    <a:lstStyle/>
                    <a:p>
                      <a:r>
                        <a:rPr lang="en-CA" sz="2000" dirty="0" err="1" smtClean="0"/>
                        <a:t>wr_hit_global_we_local_wb</a:t>
                      </a:r>
                      <a:endParaRPr lang="en-CA" sz="20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Global Memory Space: </a:t>
                      </a:r>
                      <a:r>
                        <a:rPr lang="en-CA" sz="2000" dirty="0" err="1" smtClean="0"/>
                        <a:t>wr_hit_we</a:t>
                      </a:r>
                      <a:endParaRPr lang="en-CA" sz="2000" dirty="0" smtClean="0"/>
                    </a:p>
                    <a:p>
                      <a:r>
                        <a:rPr lang="en-CA" sz="2000" dirty="0" smtClean="0"/>
                        <a:t>Local</a:t>
                      </a:r>
                      <a:r>
                        <a:rPr lang="en-CA" sz="2000" baseline="0" dirty="0" smtClean="0"/>
                        <a:t> Memory Space: </a:t>
                      </a:r>
                      <a:r>
                        <a:rPr lang="en-CA" sz="2000" baseline="0" dirty="0" err="1" smtClean="0"/>
                        <a:t>wr_hit_wb</a:t>
                      </a:r>
                      <a:endParaRPr lang="en-CA" sz="2000" dirty="0"/>
                    </a:p>
                  </a:txBody>
                  <a:tcPr marT="36000" marB="36000"/>
                </a:tc>
              </a:tr>
              <a:tr h="410291">
                <a:tc>
                  <a:txBody>
                    <a:bodyPr/>
                    <a:lstStyle/>
                    <a:p>
                      <a:r>
                        <a:rPr lang="en-CA" sz="2000" dirty="0" err="1" smtClean="0"/>
                        <a:t>wr_miss_wa</a:t>
                      </a:r>
                      <a:endParaRPr lang="en-CA" sz="20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Read</a:t>
                      </a:r>
                      <a:r>
                        <a:rPr lang="en-CA" sz="2000" baseline="0" dirty="0" smtClean="0"/>
                        <a:t> missed line into cache + Mark line as modified</a:t>
                      </a:r>
                      <a:endParaRPr lang="en-CA" sz="2000" dirty="0"/>
                    </a:p>
                  </a:txBody>
                  <a:tcPr marT="36000" marB="36000"/>
                </a:tc>
              </a:tr>
              <a:tr h="410291">
                <a:tc>
                  <a:txBody>
                    <a:bodyPr/>
                    <a:lstStyle/>
                    <a:p>
                      <a:r>
                        <a:rPr lang="en-CA" sz="2000" dirty="0" err="1" smtClean="0"/>
                        <a:t>wr_miss_nowa</a:t>
                      </a:r>
                      <a:endParaRPr lang="en-CA" sz="20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No Write-Allocate:</a:t>
                      </a:r>
                      <a:r>
                        <a:rPr lang="en-CA" sz="2000" baseline="0" dirty="0" smtClean="0"/>
                        <a:t> </a:t>
                      </a:r>
                      <a:r>
                        <a:rPr lang="en-CA" sz="2000" dirty="0" smtClean="0"/>
                        <a:t>Send write</a:t>
                      </a:r>
                      <a:r>
                        <a:rPr lang="en-CA" sz="2000" baseline="0" dirty="0" smtClean="0"/>
                        <a:t> request</a:t>
                      </a:r>
                      <a:endParaRPr lang="en-CA" sz="2000" dirty="0"/>
                    </a:p>
                  </a:txBody>
                  <a:tcPr marT="36000" marB="360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Interfaces</a:t>
            </a:r>
            <a:endParaRPr lang="en-CA" dirty="0"/>
          </a:p>
        </p:txBody>
      </p:sp>
      <p:sp>
        <p:nvSpPr>
          <p:cNvPr id="8" name="Vertical Text Placeholder 7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en-CA" b="1" dirty="0" smtClean="0"/>
              <a:t>SIMT Core</a:t>
            </a:r>
          </a:p>
          <a:p>
            <a:pPr lvl="1"/>
            <a:r>
              <a:rPr lang="en-CA" b="1" dirty="0" err="1" smtClean="0"/>
              <a:t>mem_fetch_interface</a:t>
            </a:r>
            <a:r>
              <a:rPr lang="en-CA" dirty="0" smtClean="0"/>
              <a:t>: </a:t>
            </a:r>
            <a:br>
              <a:rPr lang="en-CA" dirty="0" smtClean="0"/>
            </a:br>
            <a:r>
              <a:rPr lang="en-CA" dirty="0" smtClean="0"/>
              <a:t>Generic interface used by cache models</a:t>
            </a:r>
          </a:p>
          <a:p>
            <a:pPr lvl="2"/>
            <a:r>
              <a:rPr lang="en-CA" dirty="0" smtClean="0"/>
              <a:t>full(unsigned </a:t>
            </a:r>
            <a:r>
              <a:rPr lang="en-CA" dirty="0" err="1" smtClean="0"/>
              <a:t>int</a:t>
            </a:r>
            <a:r>
              <a:rPr lang="en-CA" dirty="0" smtClean="0"/>
              <a:t> size, </a:t>
            </a:r>
            <a:r>
              <a:rPr lang="en-CA" dirty="0" err="1" smtClean="0"/>
              <a:t>bool</a:t>
            </a:r>
            <a:r>
              <a:rPr lang="en-CA" dirty="0" smtClean="0"/>
              <a:t> write)</a:t>
            </a:r>
          </a:p>
          <a:p>
            <a:pPr lvl="2"/>
            <a:r>
              <a:rPr lang="en-CA" dirty="0" smtClean="0"/>
              <a:t>push(</a:t>
            </a:r>
            <a:r>
              <a:rPr lang="en-CA" dirty="0" err="1" smtClean="0"/>
              <a:t>mem_fetch</a:t>
            </a:r>
            <a:r>
              <a:rPr lang="en-CA" dirty="0" smtClean="0"/>
              <a:t> *mf)</a:t>
            </a:r>
          </a:p>
          <a:p>
            <a:pPr lvl="1"/>
            <a:r>
              <a:rPr lang="en-CA" b="1" dirty="0" err="1" smtClean="0"/>
              <a:t>shader_memory_interface</a:t>
            </a:r>
            <a:r>
              <a:rPr lang="en-CA" dirty="0" smtClean="0"/>
              <a:t>: To SIMT Core Cluster/Interconnection Network</a:t>
            </a:r>
          </a:p>
          <a:p>
            <a:pPr lvl="1"/>
            <a:r>
              <a:rPr lang="en-CA" b="1" dirty="0" err="1" smtClean="0"/>
              <a:t>perfect_memory_interface</a:t>
            </a:r>
            <a:r>
              <a:rPr lang="en-CA" dirty="0" smtClean="0"/>
              <a:t>: Direct loop back to model zero latency + infinite bandwidth</a:t>
            </a: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096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 dirty="0"/>
          </a:p>
        </p:txBody>
      </p:sp>
      <p:sp>
        <p:nvSpPr>
          <p:cNvPr id="4096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Interfaces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en-CA" b="1" dirty="0" smtClean="0"/>
              <a:t>Interconnection Network:</a:t>
            </a:r>
          </a:p>
          <a:p>
            <a:pPr lvl="1"/>
            <a:r>
              <a:rPr lang="en-CA" b="1" dirty="0" err="1" smtClean="0"/>
              <a:t>icnt_has_buffer</a:t>
            </a:r>
            <a:r>
              <a:rPr lang="en-CA" b="1" dirty="0" smtClean="0"/>
              <a:t>(): </a:t>
            </a:r>
            <a:r>
              <a:rPr lang="en-CA" dirty="0" smtClean="0"/>
              <a:t>Check for input buffer space</a:t>
            </a:r>
          </a:p>
          <a:p>
            <a:pPr lvl="1"/>
            <a:r>
              <a:rPr lang="en-CA" b="1" dirty="0" err="1" smtClean="0"/>
              <a:t>icnt_push</a:t>
            </a:r>
            <a:r>
              <a:rPr lang="en-CA" b="1" dirty="0" smtClean="0"/>
              <a:t>(): </a:t>
            </a:r>
            <a:r>
              <a:rPr lang="en-CA" dirty="0" smtClean="0"/>
              <a:t>Push packet into network</a:t>
            </a:r>
          </a:p>
          <a:p>
            <a:pPr lvl="1"/>
            <a:r>
              <a:rPr lang="en-CA" b="1" dirty="0" err="1" smtClean="0"/>
              <a:t>icnt_pop</a:t>
            </a:r>
            <a:r>
              <a:rPr lang="en-CA" b="1" dirty="0" smtClean="0"/>
              <a:t>(): </a:t>
            </a:r>
            <a:r>
              <a:rPr lang="en-CA" dirty="0" smtClean="0"/>
              <a:t>Pop packet from network</a:t>
            </a:r>
          </a:p>
          <a:p>
            <a:pPr lvl="1"/>
            <a:r>
              <a:rPr lang="en-CA" b="1" dirty="0" err="1" smtClean="0"/>
              <a:t>icnt_transfer</a:t>
            </a:r>
            <a:r>
              <a:rPr lang="en-CA" b="1" dirty="0" smtClean="0"/>
              <a:t>(): </a:t>
            </a:r>
            <a:r>
              <a:rPr lang="en-CA" dirty="0" smtClean="0"/>
              <a:t>Run network for a cycle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Session Objectives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en-CA" dirty="0" smtClean="0"/>
              <a:t>After this session, you will be able to:</a:t>
            </a:r>
          </a:p>
          <a:p>
            <a:pPr lvl="1"/>
            <a:r>
              <a:rPr lang="en-CA" dirty="0" smtClean="0"/>
              <a:t>Extend GPGPU-</a:t>
            </a:r>
            <a:r>
              <a:rPr lang="en-CA" dirty="0" err="1" smtClean="0"/>
              <a:t>Sim</a:t>
            </a:r>
            <a:r>
              <a:rPr lang="en-CA" dirty="0" smtClean="0"/>
              <a:t> to get your workload running on it for your research</a:t>
            </a:r>
          </a:p>
          <a:p>
            <a:pPr lvl="2"/>
            <a:r>
              <a:rPr lang="en-CA" dirty="0" smtClean="0"/>
              <a:t>Implement new instructions </a:t>
            </a:r>
          </a:p>
          <a:p>
            <a:pPr lvl="2"/>
            <a:r>
              <a:rPr lang="en-CA" dirty="0" smtClean="0"/>
              <a:t>Update behavior for existing instructions</a:t>
            </a:r>
          </a:p>
          <a:p>
            <a:pPr lvl="2"/>
            <a:r>
              <a:rPr lang="en-CA" dirty="0" smtClean="0"/>
              <a:t>Fill in unimplemented parts of CUDA/</a:t>
            </a:r>
            <a:r>
              <a:rPr lang="en-CA" dirty="0" err="1" smtClean="0"/>
              <a:t>OpenCL</a:t>
            </a:r>
            <a:r>
              <a:rPr lang="en-CA" dirty="0" smtClean="0"/>
              <a:t> API </a:t>
            </a:r>
          </a:p>
          <a:p>
            <a:pPr lvl="1"/>
            <a:r>
              <a:rPr lang="en-CA" dirty="0" smtClean="0"/>
              <a:t>Evaluate your research </a:t>
            </a:r>
            <a:r>
              <a:rPr lang="en-CA" dirty="0" err="1" smtClean="0"/>
              <a:t>microarchitectures</a:t>
            </a:r>
            <a:r>
              <a:rPr lang="en-CA" dirty="0" smtClean="0"/>
              <a:t> on GPGPU-</a:t>
            </a:r>
            <a:r>
              <a:rPr lang="en-CA" dirty="0" err="1" smtClean="0"/>
              <a:t>Sim</a:t>
            </a:r>
            <a:endParaRPr lang="en-CA" dirty="0" smtClean="0"/>
          </a:p>
          <a:p>
            <a:pPr lvl="2"/>
            <a:r>
              <a:rPr lang="en-CA" dirty="0" smtClean="0"/>
              <a:t>Implement your research idea in the timing model </a:t>
            </a:r>
          </a:p>
          <a:p>
            <a:pPr lvl="1"/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Interfaces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2667000"/>
          </a:xfrm>
        </p:spPr>
        <p:txBody>
          <a:bodyPr/>
          <a:lstStyle/>
          <a:p>
            <a:r>
              <a:rPr lang="en-CA" b="1" dirty="0" smtClean="0"/>
              <a:t>Memory Partition (L2 + DRAM):</a:t>
            </a:r>
          </a:p>
          <a:p>
            <a:pPr lvl="1"/>
            <a:r>
              <a:rPr lang="en-CA" b="1" dirty="0" smtClean="0"/>
              <a:t>full(): </a:t>
            </a:r>
            <a:r>
              <a:rPr lang="en-CA" dirty="0" smtClean="0"/>
              <a:t>Queues in memory partition full?</a:t>
            </a:r>
          </a:p>
          <a:p>
            <a:pPr lvl="1"/>
            <a:r>
              <a:rPr lang="en-CA" b="1" dirty="0" smtClean="0"/>
              <a:t>push(): </a:t>
            </a:r>
            <a:r>
              <a:rPr lang="en-CA" dirty="0" smtClean="0"/>
              <a:t>Push request into memory partition</a:t>
            </a:r>
          </a:p>
          <a:p>
            <a:pPr lvl="1"/>
            <a:r>
              <a:rPr lang="en-CA" b="1" dirty="0" smtClean="0"/>
              <a:t>pop(): </a:t>
            </a:r>
            <a:r>
              <a:rPr lang="en-CA" dirty="0" smtClean="0"/>
              <a:t>Obtain info for completed request </a:t>
            </a:r>
          </a:p>
          <a:p>
            <a:pPr lvl="1"/>
            <a:r>
              <a:rPr lang="en-CA" b="1" dirty="0" smtClean="0"/>
              <a:t>top(): </a:t>
            </a:r>
            <a:r>
              <a:rPr lang="en-CA" dirty="0" smtClean="0"/>
              <a:t>Pop completed request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752600" y="4724400"/>
            <a:ext cx="5545137" cy="1511300"/>
          </a:xfrm>
          <a:prstGeom prst="rect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 dirty="0" err="1">
                <a:latin typeface="Courier New" pitchFamily="49" charset="0"/>
              </a:rPr>
              <a:t>mem_req</a:t>
            </a:r>
            <a:r>
              <a:rPr lang="en-US" b="1" dirty="0">
                <a:latin typeface="Courier New" pitchFamily="49" charset="0"/>
              </a:rPr>
              <a:t> = </a:t>
            </a:r>
            <a:r>
              <a:rPr lang="en-US" b="1" dirty="0" err="1" smtClean="0">
                <a:latin typeface="Courier New" pitchFamily="49" charset="0"/>
              </a:rPr>
              <a:t>m_mem_partition</a:t>
            </a:r>
            <a:r>
              <a:rPr lang="en-US" b="1" dirty="0" smtClean="0">
                <a:latin typeface="Courier New" pitchFamily="49" charset="0"/>
              </a:rPr>
              <a:t>[x]-&gt;top</a:t>
            </a:r>
            <a:r>
              <a:rPr lang="en-US" b="1" dirty="0">
                <a:latin typeface="Courier New" pitchFamily="49" charset="0"/>
              </a:rPr>
              <a:t>();</a:t>
            </a:r>
          </a:p>
          <a:p>
            <a:r>
              <a:rPr lang="en-US" b="1" dirty="0">
                <a:latin typeface="Courier New" pitchFamily="49" charset="0"/>
              </a:rPr>
              <a:t>if (</a:t>
            </a:r>
            <a:r>
              <a:rPr lang="en-US" b="1" dirty="0" err="1">
                <a:latin typeface="Courier New" pitchFamily="49" charset="0"/>
              </a:rPr>
              <a:t>icnt_has_buffer</a:t>
            </a:r>
            <a:r>
              <a:rPr lang="en-US" b="1" dirty="0">
                <a:latin typeface="Courier New" pitchFamily="49" charset="0"/>
              </a:rPr>
              <a:t>(mem_req.info)) {</a:t>
            </a:r>
          </a:p>
          <a:p>
            <a:r>
              <a:rPr lang="en-US" b="1" dirty="0">
                <a:latin typeface="Courier New" pitchFamily="49" charset="0"/>
              </a:rPr>
              <a:t>    </a:t>
            </a:r>
            <a:r>
              <a:rPr lang="en-US" b="1" dirty="0" err="1">
                <a:latin typeface="Courier New" pitchFamily="49" charset="0"/>
              </a:rPr>
              <a:t>icnt_push</a:t>
            </a:r>
            <a:r>
              <a:rPr lang="en-US" b="1" dirty="0">
                <a:latin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</a:rPr>
              <a:t>mem_req</a:t>
            </a:r>
            <a:r>
              <a:rPr lang="en-US" b="1" dirty="0">
                <a:latin typeface="Courier New" pitchFamily="49" charset="0"/>
              </a:rPr>
              <a:t>);</a:t>
            </a:r>
          </a:p>
          <a:p>
            <a:r>
              <a:rPr lang="en-US" b="1" dirty="0" smtClean="0">
                <a:latin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</a:rPr>
              <a:t>m_mem_partition</a:t>
            </a:r>
            <a:r>
              <a:rPr lang="en-US" b="1" dirty="0" smtClean="0">
                <a:latin typeface="Courier New" pitchFamily="49" charset="0"/>
              </a:rPr>
              <a:t>[x]-&gt;pop</a:t>
            </a:r>
            <a:r>
              <a:rPr lang="en-US" b="1" dirty="0">
                <a:latin typeface="Courier New" pitchFamily="49" charset="0"/>
              </a:rPr>
              <a:t>();</a:t>
            </a:r>
          </a:p>
          <a:p>
            <a:r>
              <a:rPr lang="en-US" b="1" dirty="0">
                <a:latin typeface="Courier New" pitchFamily="49" charset="0"/>
              </a:rPr>
              <a:t>}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752600" y="4291012"/>
            <a:ext cx="17351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Flow Control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Memory Partition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1066800"/>
          </a:xfrm>
        </p:spPr>
        <p:txBody>
          <a:bodyPr/>
          <a:lstStyle/>
          <a:p>
            <a:pPr>
              <a:buNone/>
            </a:pPr>
            <a:r>
              <a:rPr lang="en-CA" b="1" dirty="0" err="1" smtClean="0"/>
              <a:t>memory_partition_unit</a:t>
            </a:r>
            <a:r>
              <a:rPr lang="en-CA" dirty="0" smtClean="0"/>
              <a:t> in </a:t>
            </a:r>
            <a:r>
              <a:rPr lang="en-CA" dirty="0" err="1" smtClean="0"/>
              <a:t>gpgpu_sim</a:t>
            </a:r>
            <a:r>
              <a:rPr lang="en-CA" dirty="0" smtClean="0"/>
              <a:t>/l2cache.[</a:t>
            </a:r>
            <a:r>
              <a:rPr lang="en-CA" dirty="0" err="1" smtClean="0"/>
              <a:t>h,cc</a:t>
            </a:r>
            <a:r>
              <a:rPr lang="en-CA" dirty="0" smtClean="0"/>
              <a:t>]</a:t>
            </a:r>
          </a:p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rot="5400000">
            <a:off x="-1352550" y="4171950"/>
            <a:ext cx="3543300" cy="38100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chemeClr val="tx1"/>
                </a:solidFill>
              </a:rPr>
              <a:t>Interconnection Network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8200" y="2819400"/>
            <a:ext cx="8001000" cy="3124200"/>
          </a:xfrm>
          <a:prstGeom prst="rect">
            <a:avLst/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CA" sz="2000" b="1" dirty="0" smtClean="0">
                <a:solidFill>
                  <a:schemeClr val="tx1"/>
                </a:solidFill>
              </a:rPr>
              <a:t>Memory Partition</a:t>
            </a:r>
            <a:endParaRPr lang="en-CA" sz="20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00400" y="3886200"/>
            <a:ext cx="1219200" cy="1066800"/>
          </a:xfrm>
          <a:prstGeom prst="rect">
            <a:avLst/>
          </a:prstGeom>
          <a:solidFill>
            <a:srgbClr val="FFCC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chemeClr val="tx1"/>
                </a:solidFill>
              </a:rPr>
              <a:t>L2 </a:t>
            </a:r>
          </a:p>
          <a:p>
            <a:pPr algn="ctr"/>
            <a:r>
              <a:rPr lang="en-CA" dirty="0" smtClean="0">
                <a:solidFill>
                  <a:schemeClr val="tx1"/>
                </a:solidFill>
              </a:rPr>
              <a:t>Cache</a:t>
            </a:r>
          </a:p>
          <a:p>
            <a:pPr algn="ctr"/>
            <a:r>
              <a:rPr lang="en-CA" dirty="0" smtClean="0">
                <a:solidFill>
                  <a:schemeClr val="tx1"/>
                </a:solidFill>
              </a:rPr>
              <a:t>Bank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43600" y="3886200"/>
            <a:ext cx="1219200" cy="1066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chemeClr val="tx1"/>
                </a:solidFill>
              </a:rPr>
              <a:t>DRAM</a:t>
            </a:r>
          </a:p>
          <a:p>
            <a:pPr algn="ctr"/>
            <a:r>
              <a:rPr lang="en-CA" dirty="0" smtClean="0">
                <a:solidFill>
                  <a:schemeClr val="tx1"/>
                </a:solidFill>
              </a:rPr>
              <a:t>Access</a:t>
            </a:r>
          </a:p>
          <a:p>
            <a:pPr algn="ctr"/>
            <a:r>
              <a:rPr lang="en-CA" dirty="0" smtClean="0">
                <a:solidFill>
                  <a:schemeClr val="tx1"/>
                </a:solidFill>
              </a:rPr>
              <a:t>Scheduler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15200" y="2971800"/>
            <a:ext cx="1447800" cy="28194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CA" dirty="0" smtClean="0">
                <a:solidFill>
                  <a:schemeClr val="tx1"/>
                </a:solidFill>
              </a:rPr>
              <a:t>Off-Chip DRAM Channel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467600" y="3886200"/>
            <a:ext cx="1219200" cy="1066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chemeClr val="tx1"/>
                </a:solidFill>
              </a:rPr>
              <a:t>DRAM</a:t>
            </a:r>
          </a:p>
          <a:p>
            <a:pPr algn="ctr"/>
            <a:r>
              <a:rPr lang="en-CA" dirty="0" smtClean="0">
                <a:solidFill>
                  <a:schemeClr val="tx1"/>
                </a:solidFill>
              </a:rPr>
              <a:t>Timing</a:t>
            </a:r>
          </a:p>
          <a:p>
            <a:pPr algn="ctr"/>
            <a:r>
              <a:rPr lang="en-CA" dirty="0" smtClean="0">
                <a:solidFill>
                  <a:schemeClr val="tx1"/>
                </a:solidFill>
              </a:rPr>
              <a:t>Model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66800" y="3886200"/>
            <a:ext cx="1219200" cy="1066800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chemeClr val="tx1"/>
                </a:solidFill>
              </a:rPr>
              <a:t>Atomic</a:t>
            </a:r>
          </a:p>
          <a:p>
            <a:pPr algn="ctr"/>
            <a:r>
              <a:rPr lang="en-CA" dirty="0" smtClean="0">
                <a:solidFill>
                  <a:schemeClr val="tx1"/>
                </a:solidFill>
              </a:rPr>
              <a:t>Operation</a:t>
            </a:r>
          </a:p>
          <a:p>
            <a:pPr algn="ctr"/>
            <a:r>
              <a:rPr lang="en-CA" dirty="0" smtClean="0">
                <a:solidFill>
                  <a:schemeClr val="tx1"/>
                </a:solidFill>
              </a:rPr>
              <a:t>Execution</a:t>
            </a:r>
            <a:endParaRPr lang="en-CA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7162800" y="4114800"/>
            <a:ext cx="304800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7162800" y="4648200"/>
            <a:ext cx="304800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914400" y="5486400"/>
            <a:ext cx="1143000" cy="304800"/>
          </a:xfrm>
          <a:prstGeom prst="rect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 smtClean="0">
                <a:solidFill>
                  <a:schemeClr val="tx1"/>
                </a:solidFill>
              </a:rPr>
              <a:t>ROP Queue</a:t>
            </a:r>
            <a:endParaRPr lang="en-CA" sz="14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09800" y="5181600"/>
            <a:ext cx="1447800" cy="304800"/>
          </a:xfrm>
          <a:prstGeom prst="rect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 smtClean="0">
                <a:solidFill>
                  <a:schemeClr val="tx1"/>
                </a:solidFill>
              </a:rPr>
              <a:t>ICNT</a:t>
            </a:r>
            <a:r>
              <a:rPr lang="en-CA" sz="1400" dirty="0" smtClean="0">
                <a:solidFill>
                  <a:schemeClr val="tx1"/>
                </a:solidFill>
                <a:sym typeface="Wingdings" pitchFamily="2" charset="2"/>
              </a:rPr>
              <a:t>L2 Queue</a:t>
            </a:r>
            <a:endParaRPr lang="en-CA" sz="14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962400" y="5181600"/>
            <a:ext cx="1600200" cy="304800"/>
          </a:xfrm>
          <a:prstGeom prst="rect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 smtClean="0">
                <a:solidFill>
                  <a:schemeClr val="tx1"/>
                </a:solidFill>
              </a:rPr>
              <a:t>L2</a:t>
            </a:r>
            <a:r>
              <a:rPr lang="en-CA" sz="1400" dirty="0" smtClean="0">
                <a:solidFill>
                  <a:schemeClr val="tx1"/>
                </a:solidFill>
                <a:sym typeface="Wingdings" pitchFamily="2" charset="2"/>
              </a:rPr>
              <a:t>DRAM Queue</a:t>
            </a:r>
            <a:endParaRPr lang="en-CA" sz="14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791200" y="5181600"/>
            <a:ext cx="1447800" cy="457200"/>
          </a:xfrm>
          <a:prstGeom prst="rect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 smtClean="0">
                <a:solidFill>
                  <a:schemeClr val="tx1"/>
                </a:solidFill>
                <a:sym typeface="Wingdings" pitchFamily="2" charset="2"/>
              </a:rPr>
              <a:t>DRAM Latency Queue</a:t>
            </a:r>
            <a:endParaRPr lang="en-CA" sz="1400" dirty="0">
              <a:solidFill>
                <a:schemeClr val="tx1"/>
              </a:solidFill>
            </a:endParaRPr>
          </a:p>
        </p:txBody>
      </p:sp>
      <p:cxnSp>
        <p:nvCxnSpPr>
          <p:cNvPr id="24" name="Shape 23"/>
          <p:cNvCxnSpPr>
            <a:endCxn id="18" idx="0"/>
          </p:cNvCxnSpPr>
          <p:nvPr/>
        </p:nvCxnSpPr>
        <p:spPr>
          <a:xfrm>
            <a:off x="685800" y="5334000"/>
            <a:ext cx="800100" cy="15240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hape 27"/>
          <p:cNvCxnSpPr>
            <a:stCxn id="18" idx="3"/>
            <a:endCxn id="20" idx="2"/>
          </p:cNvCxnSpPr>
          <p:nvPr/>
        </p:nvCxnSpPr>
        <p:spPr>
          <a:xfrm flipV="1">
            <a:off x="2057400" y="5486400"/>
            <a:ext cx="876300" cy="15240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hape 29"/>
          <p:cNvCxnSpPr>
            <a:stCxn id="20" idx="3"/>
            <a:endCxn id="9" idx="2"/>
          </p:cNvCxnSpPr>
          <p:nvPr/>
        </p:nvCxnSpPr>
        <p:spPr>
          <a:xfrm flipV="1">
            <a:off x="3657600" y="4953000"/>
            <a:ext cx="152400" cy="38100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20" idx="3"/>
            <a:endCxn id="21" idx="1"/>
          </p:cNvCxnSpPr>
          <p:nvPr/>
        </p:nvCxnSpPr>
        <p:spPr>
          <a:xfrm>
            <a:off x="3657600" y="5334000"/>
            <a:ext cx="3048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20" idx="1"/>
          </p:cNvCxnSpPr>
          <p:nvPr/>
        </p:nvCxnSpPr>
        <p:spPr>
          <a:xfrm>
            <a:off x="609600" y="5334000"/>
            <a:ext cx="16002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1" idx="3"/>
          </p:cNvCxnSpPr>
          <p:nvPr/>
        </p:nvCxnSpPr>
        <p:spPr>
          <a:xfrm>
            <a:off x="5562600" y="5334000"/>
            <a:ext cx="228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endCxn id="10" idx="2"/>
          </p:cNvCxnSpPr>
          <p:nvPr/>
        </p:nvCxnSpPr>
        <p:spPr>
          <a:xfrm flipV="1">
            <a:off x="6553200" y="4953000"/>
            <a:ext cx="0" cy="228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4114800" y="4953000"/>
            <a:ext cx="0" cy="228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3962400" y="3352800"/>
            <a:ext cx="1600200" cy="304800"/>
          </a:xfrm>
          <a:prstGeom prst="rect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 smtClean="0">
                <a:solidFill>
                  <a:schemeClr val="tx1"/>
                </a:solidFill>
                <a:sym typeface="Wingdings" pitchFamily="2" charset="2"/>
              </a:rPr>
              <a:t>DRAML2 Queue</a:t>
            </a:r>
            <a:endParaRPr lang="en-CA" sz="1400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209800" y="3352800"/>
            <a:ext cx="1447800" cy="304800"/>
          </a:xfrm>
          <a:prstGeom prst="rect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 smtClean="0">
                <a:solidFill>
                  <a:schemeClr val="tx1"/>
                </a:solidFill>
                <a:sym typeface="Wingdings" pitchFamily="2" charset="2"/>
              </a:rPr>
              <a:t>L2ICNT Queue</a:t>
            </a:r>
            <a:endParaRPr lang="en-CA" sz="1400" dirty="0">
              <a:solidFill>
                <a:schemeClr val="tx1"/>
              </a:solidFill>
            </a:endParaRPr>
          </a:p>
        </p:txBody>
      </p:sp>
      <p:cxnSp>
        <p:nvCxnSpPr>
          <p:cNvPr id="74" name="Straight Arrow Connector 73"/>
          <p:cNvCxnSpPr/>
          <p:nvPr/>
        </p:nvCxnSpPr>
        <p:spPr>
          <a:xfrm flipV="1">
            <a:off x="3505200" y="3657600"/>
            <a:ext cx="0" cy="228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hape 76"/>
          <p:cNvCxnSpPr>
            <a:stCxn id="72" idx="1"/>
            <a:endCxn id="9" idx="0"/>
          </p:cNvCxnSpPr>
          <p:nvPr/>
        </p:nvCxnSpPr>
        <p:spPr>
          <a:xfrm rot="10800000" flipV="1">
            <a:off x="3810000" y="3505200"/>
            <a:ext cx="152400" cy="38100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72" idx="1"/>
            <a:endCxn id="73" idx="3"/>
          </p:cNvCxnSpPr>
          <p:nvPr/>
        </p:nvCxnSpPr>
        <p:spPr>
          <a:xfrm flipH="1">
            <a:off x="3657600" y="3505200"/>
            <a:ext cx="3048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hape 82"/>
          <p:cNvCxnSpPr>
            <a:stCxn id="10" idx="0"/>
            <a:endCxn id="72" idx="3"/>
          </p:cNvCxnSpPr>
          <p:nvPr/>
        </p:nvCxnSpPr>
        <p:spPr>
          <a:xfrm rot="16200000" flipV="1">
            <a:off x="5867400" y="3200400"/>
            <a:ext cx="381000" cy="99060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73" idx="1"/>
          </p:cNvCxnSpPr>
          <p:nvPr/>
        </p:nvCxnSpPr>
        <p:spPr>
          <a:xfrm flipH="1">
            <a:off x="609600" y="3505200"/>
            <a:ext cx="16002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 flipV="1">
            <a:off x="1447800" y="3505200"/>
            <a:ext cx="0" cy="3810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>
            <a:off x="1828800" y="3505200"/>
            <a:ext cx="0" cy="3810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Memory Partition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38200" y="1828800"/>
            <a:ext cx="8001000" cy="4114800"/>
          </a:xfrm>
          <a:prstGeom prst="rect">
            <a:avLst/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CA" sz="2000" b="1" dirty="0" smtClean="0">
                <a:solidFill>
                  <a:schemeClr val="tx1"/>
                </a:solidFill>
              </a:rPr>
              <a:t>Memory Partition</a:t>
            </a:r>
            <a:endParaRPr lang="en-CA" sz="20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8000" y="3886200"/>
            <a:ext cx="1524000" cy="1066800"/>
          </a:xfrm>
          <a:prstGeom prst="rect">
            <a:avLst/>
          </a:prstGeom>
          <a:solidFill>
            <a:srgbClr val="FFCC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chemeClr val="tx1"/>
                </a:solidFill>
              </a:rPr>
              <a:t>m_L2cache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43600" y="3886200"/>
            <a:ext cx="1219200" cy="1066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err="1" smtClean="0">
                <a:solidFill>
                  <a:schemeClr val="tx1"/>
                </a:solidFill>
              </a:rPr>
              <a:t>m_dram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15200" y="2971800"/>
            <a:ext cx="1447800" cy="28194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CA" dirty="0" smtClean="0">
                <a:solidFill>
                  <a:schemeClr val="tx1"/>
                </a:solidFill>
              </a:rPr>
              <a:t>Off-Chip DRAM Channel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467600" y="3886200"/>
            <a:ext cx="1219200" cy="1066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err="1" smtClean="0">
                <a:solidFill>
                  <a:schemeClr val="tx1"/>
                </a:solidFill>
              </a:rPr>
              <a:t>m_dram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66800" y="3886200"/>
            <a:ext cx="1219200" cy="1066800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chemeClr val="tx1"/>
                </a:solidFill>
              </a:rPr>
              <a:t>Atomic</a:t>
            </a:r>
          </a:p>
          <a:p>
            <a:pPr algn="ctr"/>
            <a:r>
              <a:rPr lang="en-CA" dirty="0" smtClean="0">
                <a:solidFill>
                  <a:schemeClr val="tx1"/>
                </a:solidFill>
              </a:rPr>
              <a:t>Operation</a:t>
            </a:r>
          </a:p>
          <a:p>
            <a:pPr algn="ctr"/>
            <a:r>
              <a:rPr lang="en-CA" dirty="0" smtClean="0">
                <a:solidFill>
                  <a:schemeClr val="tx1"/>
                </a:solidFill>
              </a:rPr>
              <a:t>Execution</a:t>
            </a:r>
            <a:endParaRPr lang="en-CA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7162800" y="4114800"/>
            <a:ext cx="304800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7162800" y="4648200"/>
            <a:ext cx="304800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914400" y="5486400"/>
            <a:ext cx="1143000" cy="304800"/>
          </a:xfrm>
          <a:prstGeom prst="rect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 err="1" smtClean="0">
                <a:solidFill>
                  <a:schemeClr val="tx1"/>
                </a:solidFill>
              </a:rPr>
              <a:t>m_rop</a:t>
            </a:r>
            <a:endParaRPr lang="en-CA" sz="14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09800" y="5181600"/>
            <a:ext cx="1447800" cy="304800"/>
          </a:xfrm>
          <a:prstGeom prst="rect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 smtClean="0">
                <a:solidFill>
                  <a:schemeClr val="tx1"/>
                </a:solidFill>
              </a:rPr>
              <a:t>m_icnt_L2_queue</a:t>
            </a:r>
            <a:endParaRPr lang="en-CA" sz="1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62400" y="5181600"/>
            <a:ext cx="1600200" cy="304800"/>
          </a:xfrm>
          <a:prstGeom prst="rect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 smtClean="0">
                <a:solidFill>
                  <a:schemeClr val="tx1"/>
                </a:solidFill>
              </a:rPr>
              <a:t>m_L2_dram_queue</a:t>
            </a:r>
            <a:endParaRPr lang="en-CA" sz="1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791200" y="5181600"/>
            <a:ext cx="1447800" cy="533400"/>
          </a:xfrm>
          <a:prstGeom prst="rect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 err="1" smtClean="0">
                <a:solidFill>
                  <a:schemeClr val="tx1"/>
                </a:solidFill>
                <a:sym typeface="Wingdings" pitchFamily="2" charset="2"/>
              </a:rPr>
              <a:t>m_dram_latency</a:t>
            </a:r>
            <a:endParaRPr lang="en-CA" sz="1400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ctr"/>
            <a:r>
              <a:rPr lang="en-CA" sz="1400" dirty="0" smtClean="0">
                <a:solidFill>
                  <a:schemeClr val="tx1"/>
                </a:solidFill>
                <a:sym typeface="Wingdings" pitchFamily="2" charset="2"/>
              </a:rPr>
              <a:t>_queue</a:t>
            </a:r>
            <a:endParaRPr lang="en-CA" sz="1400" dirty="0">
              <a:solidFill>
                <a:schemeClr val="tx1"/>
              </a:solidFill>
            </a:endParaRPr>
          </a:p>
        </p:txBody>
      </p:sp>
      <p:cxnSp>
        <p:nvCxnSpPr>
          <p:cNvPr id="20" name="Shape 19"/>
          <p:cNvCxnSpPr>
            <a:endCxn id="16" idx="0"/>
          </p:cNvCxnSpPr>
          <p:nvPr/>
        </p:nvCxnSpPr>
        <p:spPr>
          <a:xfrm>
            <a:off x="685800" y="5334000"/>
            <a:ext cx="800100" cy="15240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hape 20"/>
          <p:cNvCxnSpPr>
            <a:stCxn id="16" idx="3"/>
            <a:endCxn id="17" idx="2"/>
          </p:cNvCxnSpPr>
          <p:nvPr/>
        </p:nvCxnSpPr>
        <p:spPr>
          <a:xfrm flipV="1">
            <a:off x="2057400" y="5486400"/>
            <a:ext cx="876300" cy="15240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hape 21"/>
          <p:cNvCxnSpPr>
            <a:stCxn id="17" idx="3"/>
            <a:endCxn id="9" idx="2"/>
          </p:cNvCxnSpPr>
          <p:nvPr/>
        </p:nvCxnSpPr>
        <p:spPr>
          <a:xfrm flipV="1">
            <a:off x="3657600" y="4953000"/>
            <a:ext cx="152400" cy="38100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7" idx="3"/>
            <a:endCxn id="18" idx="1"/>
          </p:cNvCxnSpPr>
          <p:nvPr/>
        </p:nvCxnSpPr>
        <p:spPr>
          <a:xfrm>
            <a:off x="3657600" y="5334000"/>
            <a:ext cx="3048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17" idx="1"/>
          </p:cNvCxnSpPr>
          <p:nvPr/>
        </p:nvCxnSpPr>
        <p:spPr>
          <a:xfrm>
            <a:off x="609600" y="5334000"/>
            <a:ext cx="16002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8" idx="3"/>
          </p:cNvCxnSpPr>
          <p:nvPr/>
        </p:nvCxnSpPr>
        <p:spPr>
          <a:xfrm>
            <a:off x="5562600" y="5334000"/>
            <a:ext cx="228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10" idx="2"/>
          </p:cNvCxnSpPr>
          <p:nvPr/>
        </p:nvCxnSpPr>
        <p:spPr>
          <a:xfrm flipV="1">
            <a:off x="6553200" y="4953000"/>
            <a:ext cx="0" cy="228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114800" y="4953000"/>
            <a:ext cx="0" cy="228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962400" y="3352800"/>
            <a:ext cx="1600200" cy="304800"/>
          </a:xfrm>
          <a:prstGeom prst="rect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 smtClean="0">
                <a:solidFill>
                  <a:schemeClr val="tx1"/>
                </a:solidFill>
                <a:sym typeface="Wingdings" pitchFamily="2" charset="2"/>
              </a:rPr>
              <a:t>m_dram_L2_queue</a:t>
            </a:r>
            <a:endParaRPr lang="en-CA" sz="14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09800" y="3352800"/>
            <a:ext cx="1447800" cy="304800"/>
          </a:xfrm>
          <a:prstGeom prst="rect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 smtClean="0">
                <a:solidFill>
                  <a:schemeClr val="tx1"/>
                </a:solidFill>
              </a:rPr>
              <a:t>m_L2_icnt_queue</a:t>
            </a:r>
            <a:endParaRPr lang="en-CA" sz="1200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3505200" y="3657600"/>
            <a:ext cx="0" cy="228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hape 30"/>
          <p:cNvCxnSpPr>
            <a:stCxn id="28" idx="1"/>
            <a:endCxn id="9" idx="0"/>
          </p:cNvCxnSpPr>
          <p:nvPr/>
        </p:nvCxnSpPr>
        <p:spPr>
          <a:xfrm rot="10800000" flipV="1">
            <a:off x="3810000" y="3505200"/>
            <a:ext cx="152400" cy="38100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8" idx="1"/>
            <a:endCxn id="29" idx="3"/>
          </p:cNvCxnSpPr>
          <p:nvPr/>
        </p:nvCxnSpPr>
        <p:spPr>
          <a:xfrm flipH="1">
            <a:off x="3657600" y="3505200"/>
            <a:ext cx="3048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hape 32"/>
          <p:cNvCxnSpPr>
            <a:stCxn id="10" idx="0"/>
            <a:endCxn id="28" idx="3"/>
          </p:cNvCxnSpPr>
          <p:nvPr/>
        </p:nvCxnSpPr>
        <p:spPr>
          <a:xfrm rot="16200000" flipV="1">
            <a:off x="5867400" y="3200400"/>
            <a:ext cx="381000" cy="99060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1"/>
          </p:cNvCxnSpPr>
          <p:nvPr/>
        </p:nvCxnSpPr>
        <p:spPr>
          <a:xfrm flipH="1">
            <a:off x="609600" y="3505200"/>
            <a:ext cx="16002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1447800" y="3505200"/>
            <a:ext cx="0" cy="3810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828800" y="3505200"/>
            <a:ext cx="0" cy="3810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0" y="4648200"/>
            <a:ext cx="9108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>
                <a:solidFill>
                  <a:schemeClr val="accent6">
                    <a:lumMod val="75000"/>
                  </a:schemeClr>
                </a:solidFill>
              </a:rPr>
              <a:t>full()</a:t>
            </a:r>
          </a:p>
          <a:p>
            <a:r>
              <a:rPr lang="en-CA" sz="2000" dirty="0" smtClean="0">
                <a:solidFill>
                  <a:schemeClr val="accent6">
                    <a:lumMod val="75000"/>
                  </a:schemeClr>
                </a:solidFill>
              </a:rPr>
              <a:t>push()</a:t>
            </a:r>
            <a:endParaRPr lang="en-CA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0" y="2819400"/>
            <a:ext cx="7825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>
                <a:solidFill>
                  <a:schemeClr val="accent6">
                    <a:lumMod val="75000"/>
                  </a:schemeClr>
                </a:solidFill>
              </a:rPr>
              <a:t>top() </a:t>
            </a:r>
          </a:p>
          <a:p>
            <a:r>
              <a:rPr lang="en-CA" sz="2000" dirty="0" smtClean="0">
                <a:solidFill>
                  <a:schemeClr val="accent6">
                    <a:lumMod val="75000"/>
                  </a:schemeClr>
                </a:solidFill>
              </a:rPr>
              <a:t>pop()</a:t>
            </a:r>
            <a:endParaRPr lang="en-CA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>
            <a:off x="4876800" y="2362200"/>
            <a:ext cx="0" cy="342900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514600" y="2438400"/>
            <a:ext cx="20858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err="1" smtClean="0">
                <a:solidFill>
                  <a:schemeClr val="accent6">
                    <a:lumMod val="75000"/>
                  </a:schemeClr>
                </a:solidFill>
              </a:rPr>
              <a:t>cache_cycle</a:t>
            </a:r>
            <a:r>
              <a:rPr lang="en-CA" sz="2400" dirty="0" smtClean="0">
                <a:solidFill>
                  <a:schemeClr val="accent6">
                    <a:lumMod val="75000"/>
                  </a:schemeClr>
                </a:solidFill>
              </a:rPr>
              <a:t>()</a:t>
            </a:r>
            <a:endParaRPr lang="en-CA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867400" y="2438400"/>
            <a:ext cx="1965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err="1" smtClean="0">
                <a:solidFill>
                  <a:schemeClr val="accent6">
                    <a:lumMod val="75000"/>
                  </a:schemeClr>
                </a:solidFill>
              </a:rPr>
              <a:t>dram_cycle</a:t>
            </a:r>
            <a:r>
              <a:rPr lang="en-CA" sz="2400" dirty="0" smtClean="0">
                <a:solidFill>
                  <a:schemeClr val="accent6">
                    <a:lumMod val="75000"/>
                  </a:schemeClr>
                </a:solidFill>
              </a:rPr>
              <a:t>()</a:t>
            </a:r>
            <a:endParaRPr lang="en-CA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Memory Partition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L2 Cache = </a:t>
            </a:r>
            <a:r>
              <a:rPr lang="en-CA" dirty="0" err="1" smtClean="0">
                <a:solidFill>
                  <a:srgbClr val="0070C0"/>
                </a:solidFill>
              </a:rPr>
              <a:t>data_cache</a:t>
            </a:r>
            <a:endParaRPr lang="en-CA" dirty="0" smtClean="0">
              <a:solidFill>
                <a:srgbClr val="0070C0"/>
              </a:solidFill>
            </a:endParaRPr>
          </a:p>
          <a:p>
            <a:pPr lvl="1"/>
            <a:r>
              <a:rPr lang="en-CA" dirty="0" smtClean="0"/>
              <a:t>The same model for L1</a:t>
            </a:r>
          </a:p>
          <a:p>
            <a:r>
              <a:rPr lang="en-CA" dirty="0" smtClean="0"/>
              <a:t>Atomic operation executed in pop()</a:t>
            </a:r>
          </a:p>
          <a:p>
            <a:pPr lvl="1"/>
            <a:r>
              <a:rPr lang="en-CA" dirty="0" smtClean="0"/>
              <a:t>Calls </a:t>
            </a:r>
            <a:r>
              <a:rPr lang="en-CA" dirty="0" err="1" smtClean="0">
                <a:solidFill>
                  <a:srgbClr val="0070C0"/>
                </a:solidFill>
              </a:rPr>
              <a:t>mem_fetch</a:t>
            </a:r>
            <a:r>
              <a:rPr lang="en-CA" dirty="0" smtClean="0">
                <a:solidFill>
                  <a:srgbClr val="0070C0"/>
                </a:solidFill>
              </a:rPr>
              <a:t>::</a:t>
            </a:r>
            <a:r>
              <a:rPr lang="en-CA" dirty="0" err="1" smtClean="0">
                <a:solidFill>
                  <a:srgbClr val="0070C0"/>
                </a:solidFill>
              </a:rPr>
              <a:t>do_atomic</a:t>
            </a:r>
            <a:r>
              <a:rPr lang="en-CA" dirty="0" smtClean="0">
                <a:solidFill>
                  <a:srgbClr val="0070C0"/>
                </a:solidFill>
              </a:rPr>
              <a:t>()</a:t>
            </a:r>
          </a:p>
          <a:p>
            <a:pPr lvl="1"/>
            <a:r>
              <a:rPr lang="en-CA" dirty="0" smtClean="0"/>
              <a:t>Calls </a:t>
            </a:r>
            <a:r>
              <a:rPr lang="en-CA" dirty="0" err="1" smtClean="0">
                <a:solidFill>
                  <a:srgbClr val="0070C0"/>
                </a:solidFill>
              </a:rPr>
              <a:t>atom_callback</a:t>
            </a:r>
            <a:r>
              <a:rPr lang="en-CA" dirty="0" smtClean="0">
                <a:solidFill>
                  <a:srgbClr val="0070C0"/>
                </a:solidFill>
              </a:rPr>
              <a:t>() </a:t>
            </a:r>
            <a:r>
              <a:rPr lang="en-CA" dirty="0" smtClean="0"/>
              <a:t>for each thread</a:t>
            </a:r>
          </a:p>
          <a:p>
            <a:r>
              <a:rPr lang="en-CA" dirty="0" smtClean="0"/>
              <a:t>DRAM Access Schedule + Timing </a:t>
            </a:r>
            <a:br>
              <a:rPr lang="en-CA" dirty="0" smtClean="0"/>
            </a:br>
            <a:r>
              <a:rPr lang="en-CA" dirty="0" smtClean="0"/>
              <a:t>= </a:t>
            </a:r>
            <a:r>
              <a:rPr lang="en-CA" dirty="0" err="1" smtClean="0">
                <a:solidFill>
                  <a:srgbClr val="0070C0"/>
                </a:solidFill>
              </a:rPr>
              <a:t>dram_t</a:t>
            </a:r>
            <a:endParaRPr lang="en-CA" dirty="0" smtClean="0">
              <a:solidFill>
                <a:srgbClr val="0070C0"/>
              </a:solidFill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Memory Partition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382000" cy="342899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CA" b="1" dirty="0" smtClean="0"/>
              <a:t>Flow Control: </a:t>
            </a:r>
          </a:p>
          <a:p>
            <a:r>
              <a:rPr lang="en-CA" dirty="0" smtClean="0"/>
              <a:t>Queues = </a:t>
            </a:r>
            <a:r>
              <a:rPr lang="en-CA" dirty="0" err="1" smtClean="0">
                <a:solidFill>
                  <a:srgbClr val="0070C0"/>
                </a:solidFill>
              </a:rPr>
              <a:t>fifo_pipeline</a:t>
            </a:r>
            <a:endParaRPr lang="en-CA" dirty="0" smtClean="0">
              <a:solidFill>
                <a:srgbClr val="0070C0"/>
              </a:solidFill>
            </a:endParaRPr>
          </a:p>
          <a:p>
            <a:pPr lvl="1"/>
            <a:r>
              <a:rPr lang="en-CA" dirty="0" smtClean="0"/>
              <a:t>Limited Capacity: Model flow control (bandwidth)</a:t>
            </a:r>
          </a:p>
          <a:p>
            <a:r>
              <a:rPr lang="en-CA" dirty="0" smtClean="0"/>
              <a:t>ROP Queue and DRAM Latency Queue</a:t>
            </a:r>
          </a:p>
          <a:p>
            <a:pPr lvl="1"/>
            <a:r>
              <a:rPr lang="en-CA" dirty="0" smtClean="0"/>
              <a:t>Model empty pipe latency</a:t>
            </a:r>
          </a:p>
          <a:p>
            <a:pPr lvl="1"/>
            <a:r>
              <a:rPr lang="en-CA" dirty="0" smtClean="0"/>
              <a:t>At Push: </a:t>
            </a:r>
            <a:br>
              <a:rPr lang="en-CA" dirty="0" smtClean="0"/>
            </a:br>
            <a:r>
              <a:rPr lang="en-CA" dirty="0" smtClean="0"/>
              <a:t>Obtain </a:t>
            </a:r>
            <a:r>
              <a:rPr lang="en-CA" dirty="0" err="1" smtClean="0"/>
              <a:t>ready_cycle</a:t>
            </a:r>
            <a:r>
              <a:rPr lang="en-CA" dirty="0" smtClean="0"/>
              <a:t> = </a:t>
            </a:r>
            <a:r>
              <a:rPr lang="en-CA" dirty="0" err="1" smtClean="0"/>
              <a:t>current_cycle</a:t>
            </a:r>
            <a:r>
              <a:rPr lang="en-CA" dirty="0" smtClean="0"/>
              <a:t> + </a:t>
            </a:r>
            <a:r>
              <a:rPr lang="en-CA" dirty="0" err="1" smtClean="0"/>
              <a:t>min_latency</a:t>
            </a:r>
            <a:endParaRPr lang="en-CA" dirty="0" smtClean="0"/>
          </a:p>
          <a:p>
            <a:pPr lvl="1"/>
            <a:r>
              <a:rPr lang="en-CA" dirty="0" smtClean="0"/>
              <a:t>At Pop: Wait until </a:t>
            </a:r>
            <a:r>
              <a:rPr lang="en-CA" dirty="0" err="1" smtClean="0"/>
              <a:t>current_cycle</a:t>
            </a:r>
            <a:r>
              <a:rPr lang="en-CA" dirty="0" smtClean="0"/>
              <a:t> == </a:t>
            </a:r>
            <a:r>
              <a:rPr lang="en-CA" dirty="0" err="1" smtClean="0"/>
              <a:t>ready_cycle</a:t>
            </a:r>
            <a:endParaRPr lang="en-CA" dirty="0" smtClean="0"/>
          </a:p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1295400" y="4953000"/>
            <a:ext cx="5105400" cy="1295400"/>
            <a:chOff x="1295400" y="4953000"/>
            <a:chExt cx="5105400" cy="1295400"/>
          </a:xfrm>
        </p:grpSpPr>
        <p:grpSp>
          <p:nvGrpSpPr>
            <p:cNvPr id="12" name="Group 11"/>
            <p:cNvGrpSpPr/>
            <p:nvPr/>
          </p:nvGrpSpPr>
          <p:grpSpPr>
            <a:xfrm>
              <a:off x="2819400" y="5334000"/>
              <a:ext cx="3581400" cy="914400"/>
              <a:chOff x="2438400" y="5410200"/>
              <a:chExt cx="3048000" cy="6096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2743200" y="5715000"/>
                <a:ext cx="1143000" cy="304800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CA" sz="1600" b="1" dirty="0" smtClean="0">
                    <a:solidFill>
                      <a:schemeClr val="tx1"/>
                    </a:solidFill>
                  </a:rPr>
                  <a:t>ROP Queue</a:t>
                </a:r>
                <a:endParaRPr lang="en-CA" sz="16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4038600" y="5410200"/>
                <a:ext cx="1447800" cy="304800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CA" sz="1600" b="1" dirty="0" smtClean="0">
                    <a:solidFill>
                      <a:schemeClr val="tx1"/>
                    </a:solidFill>
                  </a:rPr>
                  <a:t>ICNT</a:t>
                </a:r>
                <a:r>
                  <a:rPr lang="en-CA" sz="1600" b="1" dirty="0" smtClean="0">
                    <a:solidFill>
                      <a:schemeClr val="tx1"/>
                    </a:solidFill>
                    <a:sym typeface="Wingdings" pitchFamily="2" charset="2"/>
                  </a:rPr>
                  <a:t>L2 Queue</a:t>
                </a:r>
                <a:endParaRPr lang="en-CA" sz="16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" name="Shape 8"/>
              <p:cNvCxnSpPr>
                <a:endCxn id="7" idx="0"/>
              </p:cNvCxnSpPr>
              <p:nvPr/>
            </p:nvCxnSpPr>
            <p:spPr>
              <a:xfrm>
                <a:off x="2514600" y="5562600"/>
                <a:ext cx="800100" cy="152400"/>
              </a:xfrm>
              <a:prstGeom prst="bentConnector2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hape 9"/>
              <p:cNvCxnSpPr>
                <a:stCxn id="7" idx="3"/>
                <a:endCxn id="8" idx="2"/>
              </p:cNvCxnSpPr>
              <p:nvPr/>
            </p:nvCxnSpPr>
            <p:spPr>
              <a:xfrm flipV="1">
                <a:off x="3886200" y="5715000"/>
                <a:ext cx="876300" cy="152400"/>
              </a:xfrm>
              <a:prstGeom prst="bentConnector2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/>
              <p:cNvCxnSpPr>
                <a:endCxn id="8" idx="1"/>
              </p:cNvCxnSpPr>
              <p:nvPr/>
            </p:nvCxnSpPr>
            <p:spPr>
              <a:xfrm>
                <a:off x="2438400" y="5562600"/>
                <a:ext cx="160020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xtBox 12"/>
            <p:cNvSpPr txBox="1"/>
            <p:nvPr/>
          </p:nvSpPr>
          <p:spPr>
            <a:xfrm>
              <a:off x="2667000" y="4953000"/>
              <a:ext cx="1838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 smtClean="0">
                  <a:solidFill>
                    <a:srgbClr val="FF0000"/>
                  </a:solidFill>
                </a:rPr>
                <a:t>full() checks this</a:t>
              </a:r>
              <a:endParaRPr lang="en-CA" dirty="0">
                <a:solidFill>
                  <a:srgbClr val="FF00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295400" y="5486400"/>
              <a:ext cx="16979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 smtClean="0">
                  <a:solidFill>
                    <a:srgbClr val="FF0000"/>
                  </a:solidFill>
                </a:rPr>
                <a:t>push() into this</a:t>
              </a:r>
              <a:endParaRPr lang="en-CA" dirty="0">
                <a:solidFill>
                  <a:srgbClr val="FF0000"/>
                </a:solidFill>
              </a:endParaRPr>
            </a:p>
          </p:txBody>
        </p:sp>
        <p:cxnSp>
          <p:nvCxnSpPr>
            <p:cNvPr id="16" name="Straight Connector 15"/>
            <p:cNvCxnSpPr>
              <a:endCxn id="17" idx="1"/>
            </p:cNvCxnSpPr>
            <p:nvPr/>
          </p:nvCxnSpPr>
          <p:spPr>
            <a:xfrm>
              <a:off x="4419600" y="5257800"/>
              <a:ext cx="185878" cy="19703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/>
            <p:cNvSpPr/>
            <p:nvPr/>
          </p:nvSpPr>
          <p:spPr>
            <a:xfrm>
              <a:off x="4572000" y="5410200"/>
              <a:ext cx="228600" cy="30480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20" name="Straight Connector 19"/>
            <p:cNvCxnSpPr>
              <a:stCxn id="14" idx="3"/>
              <a:endCxn id="21" idx="2"/>
            </p:cNvCxnSpPr>
            <p:nvPr/>
          </p:nvCxnSpPr>
          <p:spPr>
            <a:xfrm>
              <a:off x="2993301" y="5671066"/>
              <a:ext cx="740499" cy="12013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Oval 20"/>
            <p:cNvSpPr/>
            <p:nvPr/>
          </p:nvSpPr>
          <p:spPr>
            <a:xfrm>
              <a:off x="3733800" y="5638800"/>
              <a:ext cx="228600" cy="30480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DRAM Model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>
              <a:buNone/>
            </a:pPr>
            <a:r>
              <a:rPr lang="en-CA" b="1" dirty="0" smtClean="0"/>
              <a:t>DRAM Scheduler</a:t>
            </a:r>
            <a:r>
              <a:rPr lang="en-CA" dirty="0" smtClean="0"/>
              <a:t>: </a:t>
            </a:r>
            <a:br>
              <a:rPr lang="en-CA" dirty="0" smtClean="0"/>
            </a:br>
            <a:r>
              <a:rPr lang="en-CA" dirty="0" err="1" smtClean="0">
                <a:solidFill>
                  <a:srgbClr val="0070C0"/>
                </a:solidFill>
              </a:rPr>
              <a:t>frfcfs_scheduler</a:t>
            </a:r>
            <a:r>
              <a:rPr lang="en-CA" dirty="0" smtClean="0"/>
              <a:t> in </a:t>
            </a:r>
            <a:r>
              <a:rPr lang="en-CA" dirty="0" err="1" smtClean="0"/>
              <a:t>dram_sche</a:t>
            </a:r>
            <a:r>
              <a:rPr lang="en-CA" dirty="0" smtClean="0"/>
              <a:t>.[h/cc]</a:t>
            </a:r>
          </a:p>
          <a:p>
            <a:pPr lvl="1"/>
            <a:r>
              <a:rPr lang="en-CA" dirty="0" smtClean="0"/>
              <a:t>Models a First-Ready-First-Come-First-Serve Access Scheduler (</a:t>
            </a:r>
            <a:r>
              <a:rPr lang="en-CA" dirty="0" err="1" smtClean="0"/>
              <a:t>Rixner</a:t>
            </a:r>
            <a:r>
              <a:rPr lang="en-CA" dirty="0" smtClean="0"/>
              <a:t> et al.)</a:t>
            </a:r>
          </a:p>
          <a:p>
            <a:pPr>
              <a:buNone/>
            </a:pPr>
            <a:r>
              <a:rPr lang="en-CA" b="1" dirty="0" smtClean="0"/>
              <a:t>DRAM Timing Model</a:t>
            </a:r>
            <a:r>
              <a:rPr lang="en-CA" dirty="0" smtClean="0"/>
              <a:t>:</a:t>
            </a:r>
            <a:br>
              <a:rPr lang="en-CA" dirty="0" smtClean="0"/>
            </a:br>
            <a:r>
              <a:rPr lang="en-CA" dirty="0" err="1" smtClean="0">
                <a:solidFill>
                  <a:srgbClr val="0070C0"/>
                </a:solidFill>
              </a:rPr>
              <a:t>dram_t</a:t>
            </a:r>
            <a:r>
              <a:rPr lang="en-CA" dirty="0" smtClean="0"/>
              <a:t> in dram.[h/cc]</a:t>
            </a:r>
          </a:p>
          <a:p>
            <a:pPr lvl="1"/>
            <a:r>
              <a:rPr lang="en-CA" dirty="0" smtClean="0"/>
              <a:t>Models the DRAM access timing </a:t>
            </a:r>
          </a:p>
          <a:p>
            <a:pPr lvl="2"/>
            <a:r>
              <a:rPr lang="en-CA" dirty="0" smtClean="0"/>
              <a:t>Detail GDDR3/GDDR5 spec </a:t>
            </a:r>
          </a:p>
          <a:p>
            <a:pPr lvl="1"/>
            <a:r>
              <a:rPr lang="en-CA" dirty="0" smtClean="0"/>
              <a:t>Contains a FIFO scheduler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DRAM Model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pPr>
              <a:buNone/>
            </a:pPr>
            <a:r>
              <a:rPr lang="en-CA" b="1" dirty="0" smtClean="0"/>
              <a:t>Modeling Detail GDDR3/GDDR5 Timing: </a:t>
            </a:r>
          </a:p>
          <a:p>
            <a:r>
              <a:rPr lang="en-CA" dirty="0" smtClean="0"/>
              <a:t>Set of Constraints </a:t>
            </a:r>
            <a:r>
              <a:rPr lang="en-CA" dirty="0" smtClean="0">
                <a:sym typeface="Wingdings" pitchFamily="2" charset="2"/>
              </a:rPr>
              <a:t> </a:t>
            </a:r>
            <a:r>
              <a:rPr lang="en-CA" dirty="0" smtClean="0"/>
              <a:t>Counters</a:t>
            </a:r>
          </a:p>
          <a:p>
            <a:r>
              <a:rPr lang="en-CA" dirty="0" smtClean="0"/>
              <a:t>Each action has a set of constraints</a:t>
            </a:r>
          </a:p>
          <a:p>
            <a:pPr lvl="1"/>
            <a:r>
              <a:rPr lang="en-CA" dirty="0" smtClean="0"/>
              <a:t>Delay action until all constraints met </a:t>
            </a:r>
            <a:br>
              <a:rPr lang="en-CA" dirty="0" smtClean="0"/>
            </a:br>
            <a:r>
              <a:rPr lang="en-CA" dirty="0" smtClean="0"/>
              <a:t>(i.e. all corresponding counters == 0)</a:t>
            </a:r>
          </a:p>
          <a:p>
            <a:pPr lvl="1"/>
            <a:r>
              <a:rPr lang="en-CA" dirty="0" smtClean="0"/>
              <a:t>Action creates new constraints for other actions </a:t>
            </a:r>
            <a:br>
              <a:rPr lang="en-CA" dirty="0" smtClean="0"/>
            </a:br>
            <a:r>
              <a:rPr lang="en-CA" dirty="0" smtClean="0"/>
              <a:t>(i.e. reset counters to timing parameter)</a:t>
            </a:r>
          </a:p>
          <a:p>
            <a:r>
              <a:rPr lang="en-CA" dirty="0" smtClean="0"/>
              <a:t>All counters are decremented every cycle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66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Timing Model:</a:t>
            </a:r>
            <a:br>
              <a:rPr lang="en-CA" dirty="0" smtClean="0"/>
            </a:br>
            <a:r>
              <a:rPr lang="en-CA" dirty="0" smtClean="0"/>
              <a:t>DRAM Model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33400" y="2133600"/>
            <a:ext cx="5867400" cy="4267200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CA" sz="2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RRDc</a:t>
            </a:r>
            <a:r>
              <a:rPr lang="en-CA" sz="2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== 0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and </a:t>
            </a:r>
          </a:p>
          <a:p>
            <a:r>
              <a:rPr lang="en-CA" sz="2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bank[j]-&gt;state == BANK_IDLE and </a:t>
            </a:r>
          </a:p>
          <a:p>
            <a:r>
              <a:rPr lang="en-CA" sz="2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bank[j]-&gt;</a:t>
            </a:r>
            <a:r>
              <a:rPr lang="en-CA" sz="2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RPc</a:t>
            </a:r>
            <a:r>
              <a:rPr lang="en-CA" sz="2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== 0 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and</a:t>
            </a:r>
          </a:p>
          <a:p>
            <a:r>
              <a:rPr lang="en-CA" sz="2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bank[j]-&gt;</a:t>
            </a:r>
            <a:r>
              <a:rPr lang="en-CA" sz="20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RCc</a:t>
            </a:r>
            <a:r>
              <a:rPr lang="en-CA" sz="2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== 0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) </a:t>
            </a:r>
          </a:p>
          <a:p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    Activate Row for bank[j]; </a:t>
            </a:r>
          </a:p>
          <a:p>
            <a:r>
              <a:rPr lang="en-CA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RRDc</a:t>
            </a:r>
            <a:r>
              <a:rPr lang="en-CA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m_config</a:t>
            </a:r>
            <a:r>
              <a:rPr lang="en-CA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tRRD</a:t>
            </a:r>
            <a:r>
              <a:rPr lang="en-CA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 </a:t>
            </a:r>
          </a:p>
          <a:p>
            <a:r>
              <a:rPr lang="en-CA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bank[j]-&gt;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RCDc</a:t>
            </a:r>
            <a:r>
              <a:rPr lang="en-CA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m_config</a:t>
            </a:r>
            <a:r>
              <a:rPr lang="en-CA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tRCD</a:t>
            </a:r>
            <a:r>
              <a:rPr lang="en-CA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 </a:t>
            </a:r>
          </a:p>
          <a:p>
            <a:r>
              <a:rPr lang="en-CA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bank[j]-&gt;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RASc</a:t>
            </a:r>
            <a:r>
              <a:rPr lang="en-CA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m_config</a:t>
            </a:r>
            <a:r>
              <a:rPr lang="en-CA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tRAS</a:t>
            </a:r>
            <a:r>
              <a:rPr lang="en-CA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 </a:t>
            </a:r>
          </a:p>
          <a:p>
            <a:r>
              <a:rPr lang="en-CA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bank[j]-&gt;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RCc</a:t>
            </a:r>
            <a:r>
              <a:rPr lang="en-CA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m_config</a:t>
            </a:r>
            <a:r>
              <a:rPr lang="en-CA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CA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tRC</a:t>
            </a:r>
            <a:r>
              <a:rPr lang="en-CA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 </a:t>
            </a:r>
          </a:p>
          <a:p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r>
              <a:rPr lang="en-CA" sz="20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if (</a:t>
            </a:r>
            <a:r>
              <a:rPr lang="en-CA" sz="20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RRDc</a:t>
            </a:r>
            <a:r>
              <a:rPr lang="en-CA" sz="20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&gt; 0) </a:t>
            </a:r>
            <a:r>
              <a:rPr lang="en-CA" sz="20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RRDc</a:t>
            </a:r>
            <a:r>
              <a:rPr lang="en-CA" sz="20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--;</a:t>
            </a:r>
          </a:p>
          <a:p>
            <a:r>
              <a:rPr lang="en-CA" sz="20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if (bank[j]-&gt;</a:t>
            </a:r>
            <a:r>
              <a:rPr lang="en-CA" sz="20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RCDc</a:t>
            </a:r>
            <a:r>
              <a:rPr lang="en-CA" sz="20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&gt; 0) bank[j]-&gt;</a:t>
            </a:r>
            <a:r>
              <a:rPr lang="en-CA" sz="20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RCDc</a:t>
            </a:r>
            <a:r>
              <a:rPr lang="en-CA" sz="20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--;</a:t>
            </a:r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CA" sz="2000" b="1" dirty="0" smtClean="0">
                <a:latin typeface="Courier New" pitchFamily="49" charset="0"/>
                <a:cs typeface="Courier New" pitchFamily="49" charset="0"/>
              </a:rPr>
              <a:t>...</a:t>
            </a:r>
            <a:endParaRPr lang="en-CA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324600" y="2209800"/>
            <a:ext cx="208262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rgbClr val="0070C0"/>
                </a:solidFill>
              </a:rPr>
              <a:t>Check</a:t>
            </a:r>
          </a:p>
          <a:p>
            <a:r>
              <a:rPr lang="en-CA" sz="2800" b="1" dirty="0" smtClean="0">
                <a:solidFill>
                  <a:srgbClr val="0070C0"/>
                </a:solidFill>
              </a:rPr>
              <a:t>Timing </a:t>
            </a:r>
          </a:p>
          <a:p>
            <a:r>
              <a:rPr lang="en-CA" sz="2800" b="1" dirty="0" smtClean="0">
                <a:solidFill>
                  <a:srgbClr val="0070C0"/>
                </a:solidFill>
              </a:rPr>
              <a:t>Constraint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24600" y="3810000"/>
            <a:ext cx="208262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rgbClr val="FF0000"/>
                </a:solidFill>
              </a:rPr>
              <a:t>Update</a:t>
            </a:r>
          </a:p>
          <a:p>
            <a:r>
              <a:rPr lang="en-CA" sz="2800" b="1" dirty="0" smtClean="0">
                <a:solidFill>
                  <a:srgbClr val="FF0000"/>
                </a:solidFill>
              </a:rPr>
              <a:t>Timing </a:t>
            </a:r>
          </a:p>
          <a:p>
            <a:r>
              <a:rPr lang="en-CA" sz="2800" b="1" dirty="0" smtClean="0">
                <a:solidFill>
                  <a:srgbClr val="FF0000"/>
                </a:solidFill>
              </a:rPr>
              <a:t>Constraint </a:t>
            </a:r>
          </a:p>
        </p:txBody>
      </p:sp>
      <p:sp>
        <p:nvSpPr>
          <p:cNvPr id="36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533400"/>
          </a:xfrm>
        </p:spPr>
        <p:txBody>
          <a:bodyPr/>
          <a:lstStyle/>
          <a:p>
            <a:pPr>
              <a:buNone/>
            </a:pPr>
            <a:r>
              <a:rPr lang="en-CA" b="1" dirty="0" smtClean="0"/>
              <a:t>Inside </a:t>
            </a:r>
            <a:r>
              <a:rPr lang="en-CA" b="1" dirty="0" err="1" smtClean="0"/>
              <a:t>dram_t</a:t>
            </a:r>
            <a:r>
              <a:rPr lang="en-CA" b="1" dirty="0" smtClean="0"/>
              <a:t>::cycle()</a:t>
            </a:r>
            <a:endParaRPr lang="en-CA" dirty="0"/>
          </a:p>
        </p:txBody>
      </p:sp>
      <p:sp>
        <p:nvSpPr>
          <p:cNvPr id="37" name="TextBox 36"/>
          <p:cNvSpPr txBox="1"/>
          <p:nvPr/>
        </p:nvSpPr>
        <p:spPr>
          <a:xfrm>
            <a:off x="4876800" y="5334000"/>
            <a:ext cx="37224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rgbClr val="00B050"/>
                </a:solidFill>
              </a:rPr>
              <a:t>Decrement Counters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>Configuration Organization</a:t>
            </a:r>
          </a:p>
        </p:txBody>
      </p:sp>
      <p:sp>
        <p:nvSpPr>
          <p:cNvPr id="4301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1600200"/>
          </a:xfrm>
        </p:spPr>
        <p:txBody>
          <a:bodyPr vert="horz"/>
          <a:lstStyle/>
          <a:p>
            <a:pPr eaLnBrk="1" hangingPunct="1"/>
            <a:r>
              <a:rPr lang="en-CA" dirty="0" smtClean="0"/>
              <a:t>Each major module has its own configuration structure</a:t>
            </a:r>
          </a:p>
          <a:p>
            <a:pPr lvl="1" eaLnBrk="1" hangingPunct="1"/>
            <a:r>
              <a:rPr lang="en-CA" dirty="0" smtClean="0"/>
              <a:t>Hooked up to the global option parser</a:t>
            </a:r>
          </a:p>
        </p:txBody>
      </p:sp>
      <p:sp>
        <p:nvSpPr>
          <p:cNvPr id="43012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57200" y="6381750"/>
            <a:ext cx="2133600" cy="476250"/>
          </a:xfrm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430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1750"/>
            <a:ext cx="2895600" cy="476250"/>
          </a:xfrm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4114800"/>
            <a:ext cx="2438400" cy="533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2000" b="1" dirty="0" err="1"/>
              <a:t>gpgpu_sim</a:t>
            </a:r>
            <a:endParaRPr lang="en-CA" sz="2000" b="1" dirty="0"/>
          </a:p>
        </p:txBody>
      </p:sp>
      <p:sp>
        <p:nvSpPr>
          <p:cNvPr id="8" name="Rectangle 7"/>
          <p:cNvSpPr/>
          <p:nvPr/>
        </p:nvSpPr>
        <p:spPr>
          <a:xfrm>
            <a:off x="4419600" y="4114800"/>
            <a:ext cx="3886200" cy="533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2000" b="1" dirty="0" err="1"/>
              <a:t>gpgpu_sim_config</a:t>
            </a:r>
            <a:endParaRPr lang="en-CA" sz="2000" b="1" dirty="0"/>
          </a:p>
        </p:txBody>
      </p:sp>
      <p:sp>
        <p:nvSpPr>
          <p:cNvPr id="9" name="Rectangle 8"/>
          <p:cNvSpPr/>
          <p:nvPr/>
        </p:nvSpPr>
        <p:spPr>
          <a:xfrm>
            <a:off x="914400" y="4876800"/>
            <a:ext cx="2438400" cy="533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2000" b="1" dirty="0" err="1"/>
              <a:t>shader_core_ctx</a:t>
            </a:r>
            <a:endParaRPr lang="en-CA" sz="2000" b="1" dirty="0"/>
          </a:p>
        </p:txBody>
      </p:sp>
      <p:sp>
        <p:nvSpPr>
          <p:cNvPr id="10" name="Rectangle 9"/>
          <p:cNvSpPr/>
          <p:nvPr/>
        </p:nvSpPr>
        <p:spPr>
          <a:xfrm>
            <a:off x="4419600" y="4876800"/>
            <a:ext cx="3886200" cy="533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2000" b="1" dirty="0" err="1"/>
              <a:t>shader_core_config</a:t>
            </a:r>
            <a:endParaRPr lang="en-CA" sz="2000" b="1" dirty="0"/>
          </a:p>
        </p:txBody>
      </p:sp>
      <p:sp>
        <p:nvSpPr>
          <p:cNvPr id="11" name="Rectangle 10"/>
          <p:cNvSpPr/>
          <p:nvPr/>
        </p:nvSpPr>
        <p:spPr>
          <a:xfrm>
            <a:off x="914400" y="5638800"/>
            <a:ext cx="2438400" cy="533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2000" b="1" dirty="0" err="1"/>
              <a:t>memory_partition</a:t>
            </a:r>
            <a:endParaRPr lang="en-CA" sz="2000" b="1" dirty="0"/>
          </a:p>
        </p:txBody>
      </p:sp>
      <p:sp>
        <p:nvSpPr>
          <p:cNvPr id="12" name="Rectangle 11"/>
          <p:cNvSpPr/>
          <p:nvPr/>
        </p:nvSpPr>
        <p:spPr>
          <a:xfrm>
            <a:off x="4419600" y="5638800"/>
            <a:ext cx="3886200" cy="533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2000" b="1" dirty="0" err="1"/>
              <a:t>memory_config</a:t>
            </a:r>
            <a:endParaRPr lang="en-CA" sz="2000" b="1" dirty="0"/>
          </a:p>
        </p:txBody>
      </p:sp>
      <p:cxnSp>
        <p:nvCxnSpPr>
          <p:cNvPr id="14" name="Straight Arrow Connector 13"/>
          <p:cNvCxnSpPr>
            <a:stCxn id="7" idx="3"/>
            <a:endCxn id="8" idx="1"/>
          </p:cNvCxnSpPr>
          <p:nvPr/>
        </p:nvCxnSpPr>
        <p:spPr>
          <a:xfrm>
            <a:off x="3352800" y="4381500"/>
            <a:ext cx="1066800" cy="0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3"/>
            <a:endCxn id="10" idx="1"/>
          </p:cNvCxnSpPr>
          <p:nvPr/>
        </p:nvCxnSpPr>
        <p:spPr>
          <a:xfrm>
            <a:off x="3352800" y="5143500"/>
            <a:ext cx="1066800" cy="0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1" idx="3"/>
            <a:endCxn id="12" idx="1"/>
          </p:cNvCxnSpPr>
          <p:nvPr/>
        </p:nvCxnSpPr>
        <p:spPr>
          <a:xfrm>
            <a:off x="3352800" y="5905500"/>
            <a:ext cx="1066800" cy="0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914400" y="3352800"/>
            <a:ext cx="2438400" cy="533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2000" b="1" dirty="0" err="1"/>
              <a:t>gpgpu_t</a:t>
            </a:r>
            <a:endParaRPr lang="en-CA" sz="2000" b="1" dirty="0"/>
          </a:p>
        </p:txBody>
      </p:sp>
      <p:sp>
        <p:nvSpPr>
          <p:cNvPr id="24" name="Rectangle 23"/>
          <p:cNvSpPr/>
          <p:nvPr/>
        </p:nvSpPr>
        <p:spPr>
          <a:xfrm>
            <a:off x="4419600" y="3352800"/>
            <a:ext cx="3886200" cy="533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2000" b="1" dirty="0" err="1"/>
              <a:t>gpgpu_functional_sim_config</a:t>
            </a:r>
            <a:endParaRPr lang="en-CA" sz="2000" b="1" dirty="0"/>
          </a:p>
        </p:txBody>
      </p:sp>
      <p:cxnSp>
        <p:nvCxnSpPr>
          <p:cNvPr id="25" name="Straight Arrow Connector 24"/>
          <p:cNvCxnSpPr>
            <a:stCxn id="23" idx="3"/>
            <a:endCxn id="24" idx="1"/>
          </p:cNvCxnSpPr>
          <p:nvPr/>
        </p:nvCxnSpPr>
        <p:spPr>
          <a:xfrm>
            <a:off x="3352800" y="3619500"/>
            <a:ext cx="1066800" cy="0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FAEB207C-A15D-4741-A675-3E2F6474249C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44035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4403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Adding Configuration Options</a:t>
            </a:r>
            <a:endParaRPr lang="en-US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4038" name="Text Placeholder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Use</a:t>
            </a:r>
            <a:r>
              <a:rPr lang="en-CA" b="1" dirty="0" smtClean="0"/>
              <a:t> </a:t>
            </a:r>
            <a:r>
              <a:rPr lang="en-CA" b="1" dirty="0" err="1" smtClean="0">
                <a:solidFill>
                  <a:srgbClr val="0070C0"/>
                </a:solidFill>
              </a:rPr>
              <a:t>option_parser</a:t>
            </a:r>
            <a:r>
              <a:rPr lang="en-CA" b="1" dirty="0" smtClean="0"/>
              <a:t> </a:t>
            </a:r>
            <a:r>
              <a:rPr lang="en-CA" dirty="0" smtClean="0"/>
              <a:t>module </a:t>
            </a:r>
          </a:p>
          <a:p>
            <a:pPr lvl="1" eaLnBrk="1" hangingPunct="1"/>
            <a:r>
              <a:rPr lang="en-CA" dirty="0" smtClean="0"/>
              <a:t>Automatically parses options to linked variables</a:t>
            </a:r>
          </a:p>
          <a:p>
            <a:pPr lvl="1" eaLnBrk="1" hangingPunct="1"/>
            <a:r>
              <a:rPr lang="en-CA" b="1" dirty="0" err="1" smtClean="0"/>
              <a:t>option_parser_register</a:t>
            </a:r>
            <a:r>
              <a:rPr lang="en-CA" b="1" dirty="0" smtClean="0"/>
              <a:t>(</a:t>
            </a:r>
            <a:r>
              <a:rPr lang="en-CA" b="1" dirty="0" err="1" smtClean="0"/>
              <a:t>opp</a:t>
            </a:r>
            <a:r>
              <a:rPr lang="en-CA" b="1" dirty="0" smtClean="0"/>
              <a:t>, …) </a:t>
            </a:r>
            <a:br>
              <a:rPr lang="en-CA" b="1" dirty="0" smtClean="0"/>
            </a:br>
            <a:r>
              <a:rPr lang="en-CA" dirty="0" smtClean="0"/>
              <a:t>link options to variables</a:t>
            </a:r>
          </a:p>
          <a:p>
            <a:pPr eaLnBrk="1" hangingPunct="1"/>
            <a:r>
              <a:rPr lang="en-CA" dirty="0" smtClean="0"/>
              <a:t>See</a:t>
            </a:r>
            <a:r>
              <a:rPr lang="en-CA" b="1" dirty="0" smtClean="0"/>
              <a:t> </a:t>
            </a:r>
            <a:r>
              <a:rPr lang="en-CA" b="1" dirty="0" err="1" smtClean="0"/>
              <a:t>gpgpu_sim_config</a:t>
            </a:r>
            <a:r>
              <a:rPr lang="en-CA" b="1" dirty="0" smtClean="0"/>
              <a:t>::</a:t>
            </a:r>
            <a:r>
              <a:rPr lang="en-CA" b="1" dirty="0" err="1" smtClean="0"/>
              <a:t>reg_options</a:t>
            </a:r>
            <a:r>
              <a:rPr lang="en-CA" b="1" dirty="0" smtClean="0"/>
              <a:t>() </a:t>
            </a:r>
            <a:r>
              <a:rPr lang="en-CA" dirty="0" smtClean="0"/>
              <a:t>in gpu-sim.cc for examples</a:t>
            </a:r>
          </a:p>
          <a:p>
            <a:pPr eaLnBrk="1" hangingPunct="1"/>
            <a:endParaRPr lang="en-CA" b="1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0D578D01-9146-4CD7-BED0-D052C5B38378}" type="slidenum">
              <a:rPr lang="en-US" smtClean="0"/>
              <a:pPr>
                <a:defRPr/>
              </a:pPr>
              <a:t>69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4099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410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Modules Overview</a:t>
            </a:r>
            <a:endParaRPr lang="en-CA" dirty="0" smtClean="0">
              <a:latin typeface="Times New Roman" pitchFamily="18" charset="0"/>
            </a:endParaRPr>
          </a:p>
        </p:txBody>
      </p:sp>
      <p:sp>
        <p:nvSpPr>
          <p:cNvPr id="4102" name="Text Placeholder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CUDA/</a:t>
            </a:r>
            <a:r>
              <a:rPr lang="en-US" b="1" dirty="0" err="1" smtClean="0"/>
              <a:t>OpenCL</a:t>
            </a:r>
            <a:r>
              <a:rPr lang="en-US" b="1" dirty="0" smtClean="0"/>
              <a:t> API library interface</a:t>
            </a:r>
          </a:p>
          <a:p>
            <a:pPr eaLnBrk="1" hangingPunct="1"/>
            <a:r>
              <a:rPr lang="en-US" b="1" dirty="0" smtClean="0"/>
              <a:t>PTX instruction set emulator</a:t>
            </a:r>
          </a:p>
          <a:p>
            <a:pPr eaLnBrk="1" hangingPunct="1"/>
            <a:r>
              <a:rPr lang="en-US" b="1" dirty="0" smtClean="0"/>
              <a:t>Timing model</a:t>
            </a:r>
          </a:p>
          <a:p>
            <a:pPr eaLnBrk="1" hangingPunct="1"/>
            <a:r>
              <a:rPr lang="en-US" b="1" dirty="0" smtClean="0"/>
              <a:t>Power </a:t>
            </a:r>
            <a:r>
              <a:rPr lang="en-US" b="1" dirty="0" smtClean="0"/>
              <a:t>model</a:t>
            </a:r>
          </a:p>
          <a:p>
            <a:pPr marL="0" indent="0" eaLnBrk="1" hangingPunct="1">
              <a:buNone/>
            </a:pPr>
            <a:endParaRPr lang="en-US" b="1" dirty="0" smtClean="0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609600" y="4191000"/>
            <a:ext cx="1981200" cy="990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CUDA/OpenCL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API Library 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Interface</a:t>
            </a: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5181600" y="3200400"/>
            <a:ext cx="1752600" cy="990600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PTX Emulator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(CUDA-Sim)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3124200" y="4191000"/>
            <a:ext cx="1600200" cy="990600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GPGPU-Sim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Entrypoint</a:t>
            </a: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5181600" y="5181600"/>
            <a:ext cx="1752600" cy="990600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Timing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Model</a:t>
            </a:r>
          </a:p>
        </p:txBody>
      </p:sp>
      <p:sp>
        <p:nvSpPr>
          <p:cNvPr id="4107" name="AutoShape 12"/>
          <p:cNvSpPr>
            <a:spLocks noChangeArrowheads="1"/>
          </p:cNvSpPr>
          <p:nvPr/>
        </p:nvSpPr>
        <p:spPr bwMode="auto">
          <a:xfrm>
            <a:off x="5181600" y="4191000"/>
            <a:ext cx="1752600" cy="990600"/>
          </a:xfrm>
          <a:prstGeom prst="upDownArrow">
            <a:avLst>
              <a:gd name="adj1" fmla="val 72287"/>
              <a:gd name="adj2" fmla="val 22454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Abstract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HW Model</a:t>
            </a:r>
          </a:p>
        </p:txBody>
      </p:sp>
      <p:sp>
        <p:nvSpPr>
          <p:cNvPr id="4108" name="AutoShape 13"/>
          <p:cNvSpPr>
            <a:spLocks noChangeArrowheads="1"/>
          </p:cNvSpPr>
          <p:nvPr/>
        </p:nvSpPr>
        <p:spPr bwMode="auto">
          <a:xfrm>
            <a:off x="2590800" y="4417325"/>
            <a:ext cx="533400" cy="533400"/>
          </a:xfrm>
          <a:prstGeom prst="leftRightArrow">
            <a:avLst>
              <a:gd name="adj1" fmla="val 50000"/>
              <a:gd name="adj2" fmla="val 28571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4109" name="AutoShape 14"/>
          <p:cNvSpPr>
            <a:spLocks noChangeArrowheads="1"/>
          </p:cNvSpPr>
          <p:nvPr/>
        </p:nvSpPr>
        <p:spPr bwMode="auto">
          <a:xfrm>
            <a:off x="4724400" y="4419600"/>
            <a:ext cx="533400" cy="533400"/>
          </a:xfrm>
          <a:prstGeom prst="leftRightArrow">
            <a:avLst>
              <a:gd name="adj1" fmla="val 50000"/>
              <a:gd name="adj2" fmla="val 25714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0D578D01-9146-4CD7-BED0-D052C5B3837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7391400" y="5181600"/>
            <a:ext cx="1371600" cy="990600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Power</a:t>
            </a:r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Model: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CA" b="1" dirty="0" err="1">
                <a:solidFill>
                  <a:schemeClr val="bg1"/>
                </a:solidFill>
              </a:rPr>
              <a:t>GPUWattch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6934200" y="5410200"/>
            <a:ext cx="457200" cy="533400"/>
          </a:xfrm>
          <a:prstGeom prst="leftRightArrow">
            <a:avLst>
              <a:gd name="adj1" fmla="val 50000"/>
              <a:gd name="adj2" fmla="val 25714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Session Summary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Software Organization of GPGPU-</a:t>
            </a:r>
            <a:r>
              <a:rPr lang="en-CA" dirty="0" err="1" smtClean="0"/>
              <a:t>Sim</a:t>
            </a:r>
            <a:endParaRPr lang="en-CA" dirty="0" smtClean="0"/>
          </a:p>
          <a:p>
            <a:pPr lvl="1"/>
            <a:r>
              <a:rPr lang="en-CA" dirty="0" smtClean="0"/>
              <a:t>Interface to CUDA/</a:t>
            </a:r>
            <a:r>
              <a:rPr lang="en-CA" dirty="0" err="1" smtClean="0"/>
              <a:t>OpenCL</a:t>
            </a:r>
            <a:r>
              <a:rPr lang="en-CA" dirty="0" smtClean="0"/>
              <a:t> Application</a:t>
            </a:r>
          </a:p>
          <a:p>
            <a:pPr lvl="1"/>
            <a:r>
              <a:rPr lang="en-CA" dirty="0" smtClean="0"/>
              <a:t>PTX Functional Simulation</a:t>
            </a:r>
          </a:p>
          <a:p>
            <a:pPr lvl="1"/>
            <a:r>
              <a:rPr lang="en-CA" dirty="0" smtClean="0"/>
              <a:t>Timing Model</a:t>
            </a:r>
          </a:p>
          <a:p>
            <a:pPr lvl="1"/>
            <a:r>
              <a:rPr lang="en-CA" dirty="0" smtClean="0"/>
              <a:t>Power </a:t>
            </a:r>
            <a:r>
              <a:rPr lang="en-CA" dirty="0" smtClean="0"/>
              <a:t>Model: </a:t>
            </a:r>
            <a:r>
              <a:rPr lang="en-CA" dirty="0" err="1"/>
              <a:t>GPUWattch</a:t>
            </a:r>
            <a:r>
              <a:rPr lang="en-CA" dirty="0" smtClean="0"/>
              <a:t> </a:t>
            </a:r>
            <a:r>
              <a:rPr lang="en-CA" dirty="0" smtClean="0"/>
              <a:t>(Next Session)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5AB7774A-6960-40D1-BC05-05366E169F04}" type="slidenum">
              <a:rPr lang="en-US" smtClean="0"/>
              <a:pPr>
                <a:defRPr/>
              </a:pPr>
              <a:t>70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en-CA" dirty="0" smtClean="0"/>
              <a:t>Overview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5AB7774A-6960-40D1-BC05-05366E169F04}" type="slidenum">
              <a:rPr lang="en-US" smtClean="0"/>
              <a:pPr>
                <a:defRPr/>
              </a:pPr>
              <a:t>71</a:t>
            </a:fld>
            <a:endParaRPr lang="en-US" dirty="0"/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2513264"/>
              </p:ext>
            </p:extLst>
          </p:nvPr>
        </p:nvGraphicFramePr>
        <p:xfrm>
          <a:off x="381000" y="609600"/>
          <a:ext cx="8406076" cy="607608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609600"/>
                <a:gridCol w="6553200"/>
                <a:gridCol w="1243276"/>
              </a:tblGrid>
              <a:tr h="381000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Brief Background on GPU Computing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40mins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2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GPGPU-</a:t>
                      </a:r>
                      <a:r>
                        <a:rPr lang="en-CA" sz="2400" dirty="0" err="1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Sim</a:t>
                      </a:r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 Overview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30mins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Demo</a:t>
                      </a:r>
                      <a:r>
                        <a:rPr lang="en-CA" sz="2400" baseline="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 1: Setup and Run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15mins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algn="ctr"/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Break (10:00 – 10:30am)</a:t>
                      </a:r>
                      <a:endParaRPr lang="en-CA" sz="18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4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Microarchitecture Timing Model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85mins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Lunch (12:00 – 1:00pm)</a:t>
                      </a: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Software Organization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25mins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Timing</a:t>
                      </a:r>
                      <a:r>
                        <a:rPr lang="en-CA" sz="2400" baseline="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 Model (Software)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50mins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5c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Power </a:t>
                      </a:r>
                      <a:r>
                        <a:rPr lang="en-CA" sz="2400" dirty="0" smtClean="0"/>
                        <a:t>Model: </a:t>
                      </a:r>
                      <a:r>
                        <a:rPr lang="en-CA" sz="2400" baseline="0" dirty="0" err="1" smtClean="0"/>
                        <a:t>GPUWattch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45mins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 Break (3:00 –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3:30pm)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6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The GPU Design Space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Demo 2: Debugging Tool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Demo 3: Visualizing</a:t>
                      </a:r>
                      <a:r>
                        <a:rPr lang="en-CA" sz="2400" baseline="0" dirty="0" smtClean="0"/>
                        <a:t> Performance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8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Extending GPGPU-Sim (with</a:t>
                      </a:r>
                      <a:r>
                        <a:rPr lang="en-CA" sz="2400" baseline="0" dirty="0" smtClean="0"/>
                        <a:t> </a:t>
                      </a:r>
                      <a:r>
                        <a:rPr lang="en-CA" sz="2400" baseline="0" dirty="0" err="1" smtClean="0"/>
                        <a:t>GPUWattch</a:t>
                      </a:r>
                      <a:r>
                        <a:rPr lang="en-CA" sz="2400" baseline="0" dirty="0" smtClean="0"/>
                        <a:t>)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9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Wrap Up</a:t>
                      </a:r>
                      <a:r>
                        <a:rPr lang="en-CA" sz="2400" baseline="0" dirty="0" smtClean="0"/>
                        <a:t> and Discussion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Interface to CUDA/</a:t>
            </a:r>
            <a:r>
              <a:rPr lang="en-CA" dirty="0" err="1" smtClean="0"/>
              <a:t>OpenCL</a:t>
            </a:r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API Interface</a:t>
            </a:r>
          </a:p>
          <a:p>
            <a:r>
              <a:rPr lang="en-CA" dirty="0" smtClean="0"/>
              <a:t>How GPGPU-</a:t>
            </a:r>
            <a:r>
              <a:rPr lang="en-CA" dirty="0" err="1" smtClean="0"/>
              <a:t>Sim</a:t>
            </a:r>
            <a:r>
              <a:rPr lang="en-CA" dirty="0" smtClean="0"/>
              <a:t> starts</a:t>
            </a:r>
          </a:p>
          <a:p>
            <a:r>
              <a:rPr lang="en-CA" dirty="0" smtClean="0"/>
              <a:t>PTX Loading / Parsing</a:t>
            </a:r>
          </a:p>
          <a:p>
            <a:r>
              <a:rPr lang="en-CA" dirty="0" smtClean="0"/>
              <a:t>Stream Manager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5AB7774A-6960-40D1-BC05-05366E169F0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December 2012</a:t>
            </a:r>
            <a:endParaRPr lang="en-US"/>
          </a:p>
        </p:txBody>
      </p:sp>
      <p:sp>
        <p:nvSpPr>
          <p:cNvPr id="512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pt-BR" smtClean="0"/>
              <a:t>GPGPU-Sim Tutorial (MICRO 2012)  5: Software Organization</a:t>
            </a:r>
            <a:endParaRPr lang="en-US"/>
          </a:p>
        </p:txBody>
      </p:sp>
      <p:sp>
        <p:nvSpPr>
          <p:cNvPr id="5125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eaLnBrk="1" hangingPunct="1"/>
            <a:r>
              <a:rPr lang="en-CA" dirty="0" smtClean="0"/>
              <a:t>Interface to CUDA/</a:t>
            </a:r>
            <a:r>
              <a:rPr lang="en-CA" dirty="0" err="1" smtClean="0"/>
              <a:t>OpenCL</a:t>
            </a:r>
            <a:endParaRPr lang="en-CA" dirty="0" smtClean="0">
              <a:latin typeface="Times New Roman" pitchFamily="18" charset="0"/>
            </a:endParaRPr>
          </a:p>
        </p:txBody>
      </p:sp>
      <p:sp>
        <p:nvSpPr>
          <p:cNvPr id="5126" name="Text Placeholder 2"/>
          <p:cNvSpPr>
            <a:spLocks noGrp="1"/>
          </p:cNvSpPr>
          <p:nvPr>
            <p:ph type="body" idx="4294967295"/>
          </p:nvPr>
        </p:nvSpPr>
        <p:spPr>
          <a:xfrm>
            <a:off x="457200" y="1143000"/>
            <a:ext cx="8229600" cy="49069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CA" sz="2800" dirty="0" smtClean="0"/>
              <a:t>CUDA and </a:t>
            </a:r>
            <a:r>
              <a:rPr lang="en-CA" sz="2800" dirty="0" err="1" smtClean="0"/>
              <a:t>OpenCL</a:t>
            </a:r>
            <a:r>
              <a:rPr lang="en-CA" sz="2800" dirty="0" smtClean="0"/>
              <a:t> applications:</a:t>
            </a:r>
          </a:p>
          <a:p>
            <a:pPr lvl="1" eaLnBrk="1" hangingPunct="1"/>
            <a:r>
              <a:rPr lang="en-CA" sz="2400" dirty="0" smtClean="0"/>
              <a:t>Include code that runs on the host (CPU)</a:t>
            </a:r>
          </a:p>
          <a:p>
            <a:pPr lvl="1" eaLnBrk="1" hangingPunct="1"/>
            <a:r>
              <a:rPr lang="en-CA" sz="2400" dirty="0" smtClean="0"/>
              <a:t>Use an API to communicate with GPU</a:t>
            </a:r>
          </a:p>
          <a:p>
            <a:pPr lvl="1" eaLnBrk="1" hangingPunct="1"/>
            <a:r>
              <a:rPr lang="en-CA" sz="2400" dirty="0" smtClean="0"/>
              <a:t>API is defined in various header files</a:t>
            </a:r>
          </a:p>
          <a:p>
            <a:pPr lvl="1" eaLnBrk="1" hangingPunct="1"/>
            <a:r>
              <a:rPr lang="en-CA" sz="2400" dirty="0" smtClean="0"/>
              <a:t>Implementation in DLL</a:t>
            </a:r>
          </a:p>
          <a:p>
            <a:pPr eaLnBrk="1" hangingPunct="1"/>
            <a:endParaRPr lang="en-CA" sz="2800" dirty="0" smtClean="0"/>
          </a:p>
          <a:p>
            <a:pPr eaLnBrk="1" hangingPunct="1"/>
            <a:r>
              <a:rPr lang="en-CA" sz="2800" dirty="0" smtClean="0"/>
              <a:t>GPGPU-</a:t>
            </a:r>
            <a:r>
              <a:rPr lang="en-CA" sz="2800" dirty="0" err="1" smtClean="0"/>
              <a:t>Sim</a:t>
            </a:r>
            <a:r>
              <a:rPr lang="en-CA" sz="2800" dirty="0" smtClean="0"/>
              <a:t>: </a:t>
            </a:r>
          </a:p>
          <a:p>
            <a:pPr lvl="1" eaLnBrk="1" hangingPunct="1"/>
            <a:r>
              <a:rPr lang="en-CA" sz="2400" dirty="0" smtClean="0"/>
              <a:t>Runs host code on CPU</a:t>
            </a:r>
          </a:p>
          <a:p>
            <a:pPr lvl="1" eaLnBrk="1" hangingPunct="1"/>
            <a:r>
              <a:rPr lang="en-CA" sz="2400" dirty="0" smtClean="0"/>
              <a:t>Functionally emulates API</a:t>
            </a:r>
          </a:p>
          <a:p>
            <a:pPr lvl="1" eaLnBrk="1" hangingPunct="1"/>
            <a:r>
              <a:rPr lang="en-CA" sz="2400" dirty="0" smtClean="0"/>
              <a:t>I.e., if you run GPGPU-</a:t>
            </a:r>
            <a:r>
              <a:rPr lang="en-CA" sz="2400" dirty="0" err="1" smtClean="0"/>
              <a:t>Sim</a:t>
            </a:r>
            <a:r>
              <a:rPr lang="en-CA" sz="2400" dirty="0" smtClean="0"/>
              <a:t> on a Core 2 Duo machine, the host code runs natively on your Core 2 Duo processor (is not simulated as part of timing model)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5a &amp; b.</a:t>
            </a:r>
            <a:fld id="{0D578D01-9146-4CD7-BED0-D052C5B3837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10850</TotalTime>
  <Words>4256</Words>
  <Application>Microsoft Office PowerPoint</Application>
  <PresentationFormat>On-screen Show (4:3)</PresentationFormat>
  <Paragraphs>1285</Paragraphs>
  <Slides>71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72" baseType="lpstr">
      <vt:lpstr>Default Design</vt:lpstr>
      <vt:lpstr>Overview</vt:lpstr>
      <vt:lpstr>Software Organization Overview</vt:lpstr>
      <vt:lpstr>Why should you learn about functional simulation?</vt:lpstr>
      <vt:lpstr>Why should you learn about functional simulation?</vt:lpstr>
      <vt:lpstr>Our Own Experience</vt:lpstr>
      <vt:lpstr>Session Objectives</vt:lpstr>
      <vt:lpstr>Modules Overview</vt:lpstr>
      <vt:lpstr>Interface to CUDA/OpenCL</vt:lpstr>
      <vt:lpstr>Interface to CUDA/OpenCL</vt:lpstr>
      <vt:lpstr>Interface to CUDA/OpenCL API</vt:lpstr>
      <vt:lpstr>Interface to CUDA API</vt:lpstr>
      <vt:lpstr>GPGPU-Sim Startup Details</vt:lpstr>
      <vt:lpstr>Loading PTX</vt:lpstr>
      <vt:lpstr>PTX Parsing,  Post-Dominator Detection</vt:lpstr>
      <vt:lpstr>Parsing PTX</vt:lpstr>
      <vt:lpstr>cuda-sim/ptx.l – find tokens </vt:lpstr>
      <vt:lpstr>cuda-sim/ptx.y –  read instructions</vt:lpstr>
      <vt:lpstr>Stream Manager + Abstract GPU</vt:lpstr>
      <vt:lpstr>Functional Simulator</vt:lpstr>
      <vt:lpstr>Inside Functional Simulation:  Key Objects</vt:lpstr>
      <vt:lpstr>How are threads simulated (functionally)?</vt:lpstr>
      <vt:lpstr>How are instructions simulated (functionally)?</vt:lpstr>
      <vt:lpstr>How are values communicated between threads?</vt:lpstr>
      <vt:lpstr>Memory Space Buffer</vt:lpstr>
      <vt:lpstr>Pure Functional Simulator</vt:lpstr>
      <vt:lpstr>Overview</vt:lpstr>
      <vt:lpstr>Software Organization Overview</vt:lpstr>
      <vt:lpstr>Abstract HW Model</vt:lpstr>
      <vt:lpstr>Microarchitecture Model (Revisitied)</vt:lpstr>
      <vt:lpstr>Timing Model  (Software Overview)</vt:lpstr>
      <vt:lpstr>Timing Model: gpgpu_sim</vt:lpstr>
      <vt:lpstr>Timing Model:  Initialization</vt:lpstr>
      <vt:lpstr>Timing Model:  Main Simulation Loop</vt:lpstr>
      <vt:lpstr>Timing Model:  Main Simulation Loop</vt:lpstr>
      <vt:lpstr>Timing Model:  Thread Block Issue</vt:lpstr>
      <vt:lpstr>Timing Model: simt_core_cluster</vt:lpstr>
      <vt:lpstr>Timing Model: SIMT Core</vt:lpstr>
      <vt:lpstr>Timing Model: SIMT Core</vt:lpstr>
      <vt:lpstr>Timing Model: Pipeline Connection</vt:lpstr>
      <vt:lpstr>Timing Model: Warp Instruction</vt:lpstr>
      <vt:lpstr>Timing Model: Memory Access</vt:lpstr>
      <vt:lpstr>Timing Model: Fetch Stage</vt:lpstr>
      <vt:lpstr>Timing Model: Decode Stage</vt:lpstr>
      <vt:lpstr>Timing Model: Issue Stage</vt:lpstr>
      <vt:lpstr>Timing Model: Scheduler Unit</vt:lpstr>
      <vt:lpstr>Timing Model: Scoreboard</vt:lpstr>
      <vt:lpstr>Timing Model: SIMT Stack</vt:lpstr>
      <vt:lpstr>Timing Model: Register Read Stage</vt:lpstr>
      <vt:lpstr>Timing Model: Operand Collector</vt:lpstr>
      <vt:lpstr>Timing Model: Operand Collector</vt:lpstr>
      <vt:lpstr>Timing Model: Execution Stage</vt:lpstr>
      <vt:lpstr>Timing Model: ALU Pipeline</vt:lpstr>
      <vt:lpstr>Timing Model: Memory Unit</vt:lpstr>
      <vt:lpstr>Timing Model: Memory Unit</vt:lpstr>
      <vt:lpstr>Timing Model: Cache Models</vt:lpstr>
      <vt:lpstr>Timing Model: Cache Models</vt:lpstr>
      <vt:lpstr>Timing Model: Cache Models</vt:lpstr>
      <vt:lpstr>Timing Model: Interfaces</vt:lpstr>
      <vt:lpstr>Timing Model: Interfaces</vt:lpstr>
      <vt:lpstr>Timing Model: Interfaces</vt:lpstr>
      <vt:lpstr>Timing Model: Memory Partition</vt:lpstr>
      <vt:lpstr>Timing Model: Memory Partition</vt:lpstr>
      <vt:lpstr>Timing Model: Memory Partition</vt:lpstr>
      <vt:lpstr>Timing Model: Memory Partition</vt:lpstr>
      <vt:lpstr>Timing Model: DRAM Model</vt:lpstr>
      <vt:lpstr>Timing Model: DRAM Model</vt:lpstr>
      <vt:lpstr>Timing Model: DRAM Model</vt:lpstr>
      <vt:lpstr>Configuration Organization</vt:lpstr>
      <vt:lpstr>Adding Configuration Options</vt:lpstr>
      <vt:lpstr>Session Summary</vt:lpstr>
      <vt:lpstr>Overview</vt:lpstr>
    </vt:vector>
  </TitlesOfParts>
  <Company>ECE UBC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GPGPU-Sim:  A Performance Simulator for  Many-Thread Processor Research</dc:title>
  <dc:creator>Aamodt-PC01</dc:creator>
  <cp:lastModifiedBy>Tayler</cp:lastModifiedBy>
  <cp:revision>130</cp:revision>
  <dcterms:created xsi:type="dcterms:W3CDTF">2012-09-18T22:34:19Z</dcterms:created>
  <dcterms:modified xsi:type="dcterms:W3CDTF">2012-12-09T00:42:02Z</dcterms:modified>
</cp:coreProperties>
</file>